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8" r:id="rId4"/>
    <p:sldId id="265" r:id="rId5"/>
    <p:sldId id="266" r:id="rId6"/>
    <p:sldId id="267" r:id="rId7"/>
    <p:sldId id="279" r:id="rId8"/>
    <p:sldId id="268" r:id="rId9"/>
    <p:sldId id="269" r:id="rId10"/>
    <p:sldId id="270" r:id="rId11"/>
    <p:sldId id="271" r:id="rId12"/>
    <p:sldId id="272" r:id="rId13"/>
    <p:sldId id="273" r:id="rId14"/>
    <p:sldId id="27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1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29.06.2018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2"/>
            <a:ext cx="7772400" cy="4680520"/>
          </a:xfrm>
          <a:solidFill>
            <a:schemeClr val="accent1">
              <a:lumMod val="20000"/>
              <a:lumOff val="80000"/>
            </a:schemeClr>
          </a:solidFill>
          <a:ln w="2857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3100" b="1" dirty="0" smtClean="0"/>
              <a:t>«Формирование </a:t>
            </a:r>
            <a:br>
              <a:rPr lang="ru-RU" sz="3100" b="1" dirty="0" smtClean="0"/>
            </a:br>
            <a:r>
              <a:rPr lang="ru-RU" sz="3100" b="1" dirty="0" smtClean="0"/>
              <a:t>причинно-следственных связей (далее - ПСС)</a:t>
            </a:r>
            <a:br>
              <a:rPr lang="ru-RU" sz="3100" b="1" dirty="0" smtClean="0"/>
            </a:br>
            <a:r>
              <a:rPr lang="ru-RU" sz="3100" b="1" dirty="0" smtClean="0"/>
              <a:t>как базового учебного действия обучающихся </a:t>
            </a:r>
            <a:br>
              <a:rPr lang="ru-RU" sz="3100" b="1" dirty="0" smtClean="0"/>
            </a:br>
            <a:r>
              <a:rPr lang="ru-RU" sz="3100" b="1" dirty="0" smtClean="0"/>
              <a:t>в процессе изучения истории в основной школе»</a:t>
            </a:r>
            <a:r>
              <a:rPr lang="ru-RU" dirty="0" smtClean="0"/>
              <a:t/>
            </a:r>
            <a:br>
              <a:rPr lang="ru-RU" dirty="0" smtClean="0"/>
            </a:br>
            <a:r>
              <a:rPr lang="ru-RU" dirty="0" smtClean="0"/>
              <a:t> </a:t>
            </a:r>
            <a:br>
              <a:rPr lang="ru-RU" dirty="0" smtClean="0"/>
            </a:br>
            <a:r>
              <a:rPr lang="ru-RU" sz="2200" dirty="0" smtClean="0"/>
              <a:t>в рамках проекта  </a:t>
            </a:r>
            <a:r>
              <a:rPr lang="ru-RU" sz="2200" i="1" dirty="0" smtClean="0"/>
              <a:t>«</a:t>
            </a:r>
            <a:r>
              <a:rPr lang="ru-RU" sz="2200" b="1" i="1" dirty="0" smtClean="0"/>
              <a:t>Разработка и апробация инновационных практик формирования и оценивания предметных  образовательных результатов </a:t>
            </a:r>
            <a:r>
              <a:rPr lang="ru-RU" sz="2200" b="1" i="1" dirty="0" err="1" smtClean="0"/>
              <a:t>деятельностного</a:t>
            </a:r>
            <a:r>
              <a:rPr lang="ru-RU" sz="2200" b="1" i="1" dirty="0" smtClean="0"/>
              <a:t> типа в контексте требований ФГОС ООО»</a:t>
            </a:r>
            <a:r>
              <a:rPr lang="ru-RU" dirty="0" smtClean="0"/>
              <a:t/>
            </a:r>
            <a:br>
              <a:rPr lang="ru-RU" dirty="0" smtClean="0"/>
            </a:br>
            <a:r>
              <a:rPr lang="ru-RU" b="1" dirty="0" smtClean="0"/>
              <a:t> </a:t>
            </a:r>
            <a:r>
              <a:rPr lang="ru-RU" dirty="0" smtClean="0"/>
              <a:t/>
            </a:r>
            <a:br>
              <a:rPr lang="ru-RU" dirty="0" smtClean="0"/>
            </a:br>
            <a:r>
              <a:rPr lang="ru-RU" b="1" dirty="0" smtClean="0"/>
              <a:t/>
            </a:r>
            <a:br>
              <a:rPr lang="ru-RU" b="1" dirty="0" smtClean="0"/>
            </a:br>
            <a:r>
              <a:rPr lang="ru-RU" b="1" dirty="0" smtClean="0"/>
              <a:t/>
            </a:r>
            <a:br>
              <a:rPr lang="ru-RU" b="1" dirty="0" smtClean="0"/>
            </a:br>
            <a:r>
              <a:rPr lang="ru-RU" dirty="0" smtClean="0"/>
              <a:t/>
            </a:r>
            <a:br>
              <a:rPr lang="ru-RU" dirty="0" smtClean="0"/>
            </a:br>
            <a:endParaRPr lang="ru-RU" dirty="0"/>
          </a:p>
        </p:txBody>
      </p:sp>
      <p:sp>
        <p:nvSpPr>
          <p:cNvPr id="3" name="Подзаголовок 2"/>
          <p:cNvSpPr>
            <a:spLocks noGrp="1"/>
          </p:cNvSpPr>
          <p:nvPr>
            <p:ph type="subTitle" idx="1"/>
          </p:nvPr>
        </p:nvSpPr>
        <p:spPr>
          <a:xfrm>
            <a:off x="1259632" y="5229200"/>
            <a:ext cx="6400800" cy="504056"/>
          </a:xfrm>
        </p:spPr>
        <p:txBody>
          <a:bodyPr>
            <a:normAutofit fontScale="25000" lnSpcReduction="20000"/>
          </a:bodyPr>
          <a:lstStyle/>
          <a:p>
            <a:endParaRPr lang="ru-RU" b="1" dirty="0" smtClean="0">
              <a:solidFill>
                <a:schemeClr val="tx1"/>
              </a:solidFill>
            </a:endParaRPr>
          </a:p>
          <a:p>
            <a:r>
              <a:rPr lang="ru-RU" sz="8000" b="1" dirty="0" smtClean="0">
                <a:solidFill>
                  <a:srgbClr val="FF0000"/>
                </a:solidFill>
              </a:rPr>
              <a:t>Рабочий семинар   10 апреля 2018 г.</a:t>
            </a:r>
            <a:br>
              <a:rPr lang="ru-RU" sz="8000" b="1" dirty="0" smtClean="0">
                <a:solidFill>
                  <a:srgbClr val="FF0000"/>
                </a:solidFill>
              </a:rPr>
            </a:br>
            <a:endParaRPr lang="ru-RU" sz="8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5760640"/>
          </a:xfrm>
        </p:spPr>
        <p:txBody>
          <a:bodyPr>
            <a:normAutofit fontScale="90000"/>
          </a:bodyPr>
          <a:lstStyle/>
          <a:p>
            <a:pPr algn="l">
              <a:lnSpc>
                <a:spcPct val="80000"/>
              </a:lnSpc>
            </a:pPr>
            <a:r>
              <a:rPr lang="ru-RU" sz="3100" b="1" dirty="0">
                <a:solidFill>
                  <a:prstClr val="black"/>
                </a:solidFill>
              </a:rPr>
              <a:t>Каковы условия формирования умения  устанавливать </a:t>
            </a:r>
            <a:r>
              <a:rPr lang="ru-RU" sz="3100" b="1" dirty="0" smtClean="0">
                <a:solidFill>
                  <a:prstClr val="black"/>
                </a:solidFill>
              </a:rPr>
              <a:t>ПСС как успешного предметного образовательного результата?</a:t>
            </a:r>
            <a:br>
              <a:rPr lang="ru-RU" sz="3100" b="1" dirty="0" smtClean="0">
                <a:solidFill>
                  <a:prstClr val="black"/>
                </a:solidFill>
              </a:rPr>
            </a:br>
            <a:r>
              <a:rPr lang="ru-RU" sz="3100" b="1" dirty="0" smtClean="0">
                <a:solidFill>
                  <a:prstClr val="black"/>
                </a:solidFill>
              </a:rPr>
              <a:t/>
            </a:r>
            <a:br>
              <a:rPr lang="ru-RU" sz="3100" b="1" dirty="0" smtClean="0">
                <a:solidFill>
                  <a:prstClr val="black"/>
                </a:solidFill>
              </a:rPr>
            </a:br>
            <a:r>
              <a:rPr lang="ru-RU" sz="2700" b="1" dirty="0" smtClean="0">
                <a:solidFill>
                  <a:prstClr val="black"/>
                </a:solidFill>
              </a:rPr>
              <a:t>1. Знание соответствующих нормативных документов,  указывающих на необходимость данной работы</a:t>
            </a:r>
            <a:br>
              <a:rPr lang="ru-RU" sz="2700" b="1" dirty="0" smtClean="0">
                <a:solidFill>
                  <a:prstClr val="black"/>
                </a:solidFill>
              </a:rPr>
            </a:br>
            <a:r>
              <a:rPr lang="ru-RU" sz="2700" b="1" dirty="0" smtClean="0">
                <a:solidFill>
                  <a:prstClr val="black"/>
                </a:solidFill>
              </a:rPr>
              <a:t>2. Изучение теоретической составляющей проблемы</a:t>
            </a:r>
            <a:br>
              <a:rPr lang="ru-RU" sz="2700" b="1" dirty="0" smtClean="0">
                <a:solidFill>
                  <a:prstClr val="black"/>
                </a:solidFill>
              </a:rPr>
            </a:br>
            <a:r>
              <a:rPr lang="ru-RU" sz="2700" b="1" dirty="0" smtClean="0">
                <a:solidFill>
                  <a:prstClr val="black"/>
                </a:solidFill>
              </a:rPr>
              <a:t>3. Изучение методической литературы по проблеме формирования умения устанавливать ПСС.</a:t>
            </a:r>
            <a:br>
              <a:rPr lang="ru-RU" sz="2700" b="1" dirty="0" smtClean="0">
                <a:solidFill>
                  <a:prstClr val="black"/>
                </a:solidFill>
              </a:rPr>
            </a:br>
            <a:r>
              <a:rPr lang="ru-RU" sz="2700" b="1" dirty="0" smtClean="0">
                <a:solidFill>
                  <a:prstClr val="black"/>
                </a:solidFill>
              </a:rPr>
              <a:t>4. Конкретизация образовательного результата по параллелям основной школы (через вычленение </a:t>
            </a:r>
            <a:r>
              <a:rPr lang="ru-RU" sz="2700" b="1" dirty="0" err="1" smtClean="0">
                <a:solidFill>
                  <a:prstClr val="black"/>
                </a:solidFill>
              </a:rPr>
              <a:t>микроумений</a:t>
            </a:r>
            <a:r>
              <a:rPr lang="ru-RU" sz="2700" b="1" dirty="0" smtClean="0">
                <a:solidFill>
                  <a:prstClr val="black"/>
                </a:solidFill>
              </a:rPr>
              <a:t>)</a:t>
            </a:r>
            <a:br>
              <a:rPr lang="ru-RU" sz="2700" b="1" dirty="0" smtClean="0">
                <a:solidFill>
                  <a:prstClr val="black"/>
                </a:solidFill>
              </a:rPr>
            </a:br>
            <a:r>
              <a:rPr lang="ru-RU" sz="2700" b="1" dirty="0" smtClean="0">
                <a:solidFill>
                  <a:prstClr val="black"/>
                </a:solidFill>
              </a:rPr>
              <a:t>5. Диагностика познавательных возможностей школьников. Ориентация на </a:t>
            </a:r>
            <a:r>
              <a:rPr lang="ru-RU" sz="2700" b="1" dirty="0" err="1" smtClean="0">
                <a:solidFill>
                  <a:prstClr val="black"/>
                </a:solidFill>
              </a:rPr>
              <a:t>КИМы</a:t>
            </a:r>
            <a:r>
              <a:rPr lang="ru-RU" sz="2700" b="1" dirty="0" smtClean="0">
                <a:solidFill>
                  <a:prstClr val="black"/>
                </a:solidFill>
              </a:rPr>
              <a:t> итоговой аттестации (объективного оценивания) в </a:t>
            </a:r>
            <a:r>
              <a:rPr lang="ru-RU" sz="2700" b="1" dirty="0" err="1" smtClean="0">
                <a:solidFill>
                  <a:prstClr val="black"/>
                </a:solidFill>
              </a:rPr>
              <a:t>н.в</a:t>
            </a:r>
            <a:r>
              <a:rPr lang="ru-RU" sz="2700" b="1" dirty="0" smtClean="0">
                <a:solidFill>
                  <a:prstClr val="black"/>
                </a:solidFill>
              </a:rPr>
              <a:t>. </a:t>
            </a:r>
            <a:br>
              <a:rPr lang="ru-RU" sz="2700" b="1" dirty="0" smtClean="0">
                <a:solidFill>
                  <a:prstClr val="black"/>
                </a:solidFill>
              </a:rPr>
            </a:br>
            <a:r>
              <a:rPr lang="ru-RU" sz="2700" b="1" dirty="0" smtClean="0">
                <a:solidFill>
                  <a:prstClr val="black"/>
                </a:solidFill>
              </a:rPr>
              <a:t>6. Индивидуальные возможности педагога</a:t>
            </a:r>
            <a:br>
              <a:rPr lang="ru-RU" sz="2700" b="1" dirty="0" smtClean="0">
                <a:solidFill>
                  <a:prstClr val="black"/>
                </a:solidFill>
              </a:rPr>
            </a:br>
            <a:r>
              <a:rPr lang="ru-RU" sz="2700" b="1" dirty="0" smtClean="0">
                <a:solidFill>
                  <a:prstClr val="black"/>
                </a:solidFill>
              </a:rPr>
              <a:t>7. Понимание специфики исторической науки и школьного курса истории</a:t>
            </a:r>
            <a:r>
              <a:rPr lang="ru-RU" sz="2700" b="1" dirty="0">
                <a:solidFill>
                  <a:prstClr val="black"/>
                </a:solidFill>
              </a:rPr>
              <a:t/>
            </a:r>
            <a:br>
              <a:rPr lang="ru-RU" sz="2700" b="1" dirty="0">
                <a:solidFill>
                  <a:prstClr val="black"/>
                </a:solidFill>
              </a:rPr>
            </a:br>
            <a:r>
              <a:rPr lang="ru-RU" sz="3200" b="1" dirty="0">
                <a:solidFill>
                  <a:prstClr val="black"/>
                </a:solidFill>
              </a:rPr>
              <a:t/>
            </a:r>
            <a:br>
              <a:rPr lang="ru-RU" sz="3200" b="1" dirty="0">
                <a:solidFill>
                  <a:prstClr val="black"/>
                </a:solidFill>
              </a:rPr>
            </a:br>
            <a:endParaRPr lang="ru-RU" sz="3100" b="1" dirty="0"/>
          </a:p>
        </p:txBody>
      </p:sp>
      <p:sp>
        <p:nvSpPr>
          <p:cNvPr id="3" name="Подзаголовок 2"/>
          <p:cNvSpPr>
            <a:spLocks noGrp="1"/>
          </p:cNvSpPr>
          <p:nvPr>
            <p:ph type="subTitle" idx="1"/>
          </p:nvPr>
        </p:nvSpPr>
        <p:spPr>
          <a:xfrm>
            <a:off x="1371600" y="5517232"/>
            <a:ext cx="6400800" cy="121568"/>
          </a:xfrm>
        </p:spPr>
        <p:txBody>
          <a:bodyPr>
            <a:normAutofit fontScale="25000" lnSpcReduction="20000"/>
          </a:bodyPr>
          <a:lstStyle/>
          <a:p>
            <a:endParaRPr lang="ru-RU" dirty="0"/>
          </a:p>
        </p:txBody>
      </p:sp>
    </p:spTree>
    <p:extLst>
      <p:ext uri="{BB962C8B-B14F-4D97-AF65-F5344CB8AC3E}">
        <p14:creationId xmlns="" xmlns:p14="http://schemas.microsoft.com/office/powerpoint/2010/main" val="1235633698"/>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5760640"/>
          </a:xfrm>
        </p:spPr>
        <p:txBody>
          <a:bodyPr>
            <a:normAutofit/>
          </a:bodyPr>
          <a:lstStyle/>
          <a:p>
            <a:pPr algn="l">
              <a:lnSpc>
                <a:spcPct val="80000"/>
              </a:lnSpc>
            </a:pPr>
            <a:r>
              <a:rPr lang="ru-RU" sz="2800" b="1" dirty="0" smtClean="0">
                <a:solidFill>
                  <a:prstClr val="black"/>
                </a:solidFill>
              </a:rPr>
              <a:t/>
            </a:r>
            <a:br>
              <a:rPr lang="ru-RU" sz="2800" b="1" dirty="0" smtClean="0">
                <a:solidFill>
                  <a:prstClr val="black"/>
                </a:solidFill>
              </a:rPr>
            </a:br>
            <a:r>
              <a:rPr lang="ru-RU" sz="2800" b="1" dirty="0" smtClean="0">
                <a:solidFill>
                  <a:prstClr val="black"/>
                </a:solidFill>
              </a:rPr>
              <a:t>Каковы </a:t>
            </a:r>
            <a:r>
              <a:rPr lang="ru-RU" sz="2800" b="1" dirty="0">
                <a:solidFill>
                  <a:prstClr val="black"/>
                </a:solidFill>
              </a:rPr>
              <a:t>условия формирования умения  устанавливать </a:t>
            </a:r>
            <a:r>
              <a:rPr lang="ru-RU" sz="2800" b="1" dirty="0" smtClean="0">
                <a:solidFill>
                  <a:prstClr val="black"/>
                </a:solidFill>
              </a:rPr>
              <a:t>ПСС как успешного предметного образовательного результата?</a:t>
            </a:r>
            <a:br>
              <a:rPr lang="ru-RU" sz="2800" b="1" dirty="0" smtClean="0">
                <a:solidFill>
                  <a:prstClr val="black"/>
                </a:solidFill>
              </a:rPr>
            </a:br>
            <a:endParaRPr lang="ru-RU" sz="2800" b="1" dirty="0"/>
          </a:p>
        </p:txBody>
      </p:sp>
      <p:sp>
        <p:nvSpPr>
          <p:cNvPr id="3" name="Подзаголовок 2"/>
          <p:cNvSpPr>
            <a:spLocks noGrp="1"/>
          </p:cNvSpPr>
          <p:nvPr>
            <p:ph type="subTitle" idx="1"/>
          </p:nvPr>
        </p:nvSpPr>
        <p:spPr>
          <a:xfrm>
            <a:off x="1371600" y="5517232"/>
            <a:ext cx="6400800" cy="121568"/>
          </a:xfrm>
        </p:spPr>
        <p:txBody>
          <a:bodyPr>
            <a:normAutofit fontScale="25000" lnSpcReduction="20000"/>
          </a:bodyPr>
          <a:lstStyle/>
          <a:p>
            <a:endParaRPr lang="ru-RU" dirty="0"/>
          </a:p>
        </p:txBody>
      </p:sp>
      <p:sp>
        <p:nvSpPr>
          <p:cNvPr id="5" name="Овал 4"/>
          <p:cNvSpPr/>
          <p:nvPr/>
        </p:nvSpPr>
        <p:spPr>
          <a:xfrm>
            <a:off x="6588224" y="3645024"/>
            <a:ext cx="2448271" cy="208823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Изучение теоретической составляющей проблемы</a:t>
            </a:r>
            <a:endParaRPr lang="ru-RU" dirty="0"/>
          </a:p>
        </p:txBody>
      </p:sp>
      <p:sp>
        <p:nvSpPr>
          <p:cNvPr id="6" name="Овал 5"/>
          <p:cNvSpPr/>
          <p:nvPr/>
        </p:nvSpPr>
        <p:spPr>
          <a:xfrm>
            <a:off x="761747" y="620688"/>
            <a:ext cx="2802141" cy="151216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Знание соответствующих нормативных документов</a:t>
            </a:r>
            <a:endParaRPr lang="ru-RU" dirty="0"/>
          </a:p>
        </p:txBody>
      </p:sp>
      <p:sp>
        <p:nvSpPr>
          <p:cNvPr id="9" name="Прямоугольник 8"/>
          <p:cNvSpPr/>
          <p:nvPr/>
        </p:nvSpPr>
        <p:spPr>
          <a:xfrm>
            <a:off x="4932040" y="548680"/>
            <a:ext cx="3168352" cy="158417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Изучение теоретической составляющей проблемы</a:t>
            </a:r>
            <a:endParaRPr lang="ru-RU" dirty="0"/>
          </a:p>
        </p:txBody>
      </p:sp>
      <p:sp>
        <p:nvSpPr>
          <p:cNvPr id="10" name="Скругленный прямоугольник 9"/>
          <p:cNvSpPr/>
          <p:nvPr/>
        </p:nvSpPr>
        <p:spPr>
          <a:xfrm>
            <a:off x="761747" y="4293096"/>
            <a:ext cx="3384376" cy="194421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Конкретизация образовательного результата по параллелям основной школы (через вычленение </a:t>
            </a:r>
            <a:r>
              <a:rPr lang="ru-RU" b="1" dirty="0" err="1">
                <a:solidFill>
                  <a:prstClr val="black"/>
                </a:solidFill>
              </a:rPr>
              <a:t>микроумений</a:t>
            </a:r>
            <a:r>
              <a:rPr lang="ru-RU" b="1" dirty="0">
                <a:solidFill>
                  <a:prstClr val="black"/>
                </a:solidFill>
              </a:rPr>
              <a:t>)</a:t>
            </a:r>
            <a:br>
              <a:rPr lang="ru-RU" b="1" dirty="0">
                <a:solidFill>
                  <a:prstClr val="black"/>
                </a:solidFill>
              </a:rPr>
            </a:br>
            <a:endParaRPr lang="ru-RU" dirty="0"/>
          </a:p>
        </p:txBody>
      </p:sp>
      <p:sp>
        <p:nvSpPr>
          <p:cNvPr id="12" name="Скругленный прямоугольник 11"/>
          <p:cNvSpPr/>
          <p:nvPr/>
        </p:nvSpPr>
        <p:spPr>
          <a:xfrm>
            <a:off x="3955686" y="4869160"/>
            <a:ext cx="3168352" cy="144016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Диагностика </a:t>
            </a:r>
            <a:r>
              <a:rPr lang="ru-RU" b="1" dirty="0" smtClean="0">
                <a:solidFill>
                  <a:prstClr val="black"/>
                </a:solidFill>
              </a:rPr>
              <a:t>уровня </a:t>
            </a:r>
            <a:r>
              <a:rPr lang="ru-RU" b="1" dirty="0" err="1" smtClean="0">
                <a:solidFill>
                  <a:prstClr val="black"/>
                </a:solidFill>
              </a:rPr>
              <a:t>сформированности</a:t>
            </a:r>
            <a:r>
              <a:rPr lang="ru-RU" b="1" dirty="0" smtClean="0">
                <a:solidFill>
                  <a:prstClr val="black"/>
                </a:solidFill>
              </a:rPr>
              <a:t> познавательных возможностей школьников</a:t>
            </a:r>
            <a:endParaRPr lang="ru-RU" dirty="0"/>
          </a:p>
        </p:txBody>
      </p:sp>
      <p:sp>
        <p:nvSpPr>
          <p:cNvPr id="13" name="Скругленный прямоугольник 12"/>
          <p:cNvSpPr/>
          <p:nvPr/>
        </p:nvSpPr>
        <p:spPr>
          <a:xfrm>
            <a:off x="2339752" y="1988840"/>
            <a:ext cx="3024336" cy="115212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Понимание специфики исторической науки и школьного курса истории</a:t>
            </a:r>
            <a:endParaRPr lang="ru-RU" dirty="0"/>
          </a:p>
        </p:txBody>
      </p:sp>
      <p:sp>
        <p:nvSpPr>
          <p:cNvPr id="14" name="Скругленный прямоугольник 13"/>
          <p:cNvSpPr/>
          <p:nvPr/>
        </p:nvSpPr>
        <p:spPr>
          <a:xfrm>
            <a:off x="5796136" y="1988840"/>
            <a:ext cx="2952327"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Возможности педагога</a:t>
            </a:r>
            <a:endParaRPr lang="ru-RU" b="1" dirty="0"/>
          </a:p>
        </p:txBody>
      </p:sp>
    </p:spTree>
    <p:extLst>
      <p:ext uri="{BB962C8B-B14F-4D97-AF65-F5344CB8AC3E}">
        <p14:creationId xmlns="" xmlns:p14="http://schemas.microsoft.com/office/powerpoint/2010/main" val="2174643176"/>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1772816"/>
            <a:ext cx="7558608" cy="3456384"/>
          </a:xfrm>
        </p:spPr>
        <p:txBody>
          <a:bodyPr>
            <a:normAutofit/>
          </a:bodyPr>
          <a:lstStyle/>
          <a:p>
            <a:endParaRPr lang="ru-RU" sz="3100" b="1" dirty="0"/>
          </a:p>
        </p:txBody>
      </p:sp>
      <p:sp>
        <p:nvSpPr>
          <p:cNvPr id="3" name="Подзаголовок 2"/>
          <p:cNvSpPr>
            <a:spLocks noGrp="1"/>
          </p:cNvSpPr>
          <p:nvPr>
            <p:ph type="subTitle" idx="1"/>
          </p:nvPr>
        </p:nvSpPr>
        <p:spPr>
          <a:xfrm>
            <a:off x="1371600" y="5517232"/>
            <a:ext cx="6400800" cy="121568"/>
          </a:xfrm>
        </p:spPr>
        <p:txBody>
          <a:bodyPr>
            <a:normAutofit fontScale="25000" lnSpcReduction="20000"/>
          </a:bodyPr>
          <a:lstStyle/>
          <a:p>
            <a:endParaRPr lang="ru-RU" dirty="0"/>
          </a:p>
        </p:txBody>
      </p:sp>
      <p:sp>
        <p:nvSpPr>
          <p:cNvPr id="4" name="Прямоугольник 3"/>
          <p:cNvSpPr/>
          <p:nvPr/>
        </p:nvSpPr>
        <p:spPr>
          <a:xfrm>
            <a:off x="1259632" y="692696"/>
            <a:ext cx="7200800" cy="93610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prstClr val="black"/>
                </a:solidFill>
              </a:rPr>
              <a:t>1. Знание соответствующих нормативных документов,  указывающих на необходимость данной работы</a:t>
            </a:r>
            <a:endParaRPr lang="ru-RU" dirty="0"/>
          </a:p>
        </p:txBody>
      </p:sp>
      <p:sp>
        <p:nvSpPr>
          <p:cNvPr id="5" name="Прямоугольник 4"/>
          <p:cNvSpPr/>
          <p:nvPr/>
        </p:nvSpPr>
        <p:spPr>
          <a:xfrm>
            <a:off x="539552" y="1628800"/>
            <a:ext cx="2952328" cy="309634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ФГОС – </a:t>
            </a:r>
          </a:p>
          <a:p>
            <a:pPr algn="ctr"/>
            <a:r>
              <a:rPr lang="ru-RU" dirty="0"/>
              <a:t>сформулированы </a:t>
            </a:r>
            <a:r>
              <a:rPr lang="ru-RU" dirty="0" smtClean="0"/>
              <a:t>основные направления и содержание государственной политики в области образования </a:t>
            </a:r>
            <a:endParaRPr lang="ru-RU" dirty="0"/>
          </a:p>
        </p:txBody>
      </p:sp>
      <p:sp>
        <p:nvSpPr>
          <p:cNvPr id="6" name="Прямоугольник 5"/>
          <p:cNvSpPr/>
          <p:nvPr/>
        </p:nvSpPr>
        <p:spPr>
          <a:xfrm>
            <a:off x="5827240" y="1772816"/>
            <a:ext cx="2993232" cy="309634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ИКС - сформулированы </a:t>
            </a:r>
            <a:r>
              <a:rPr lang="ru-RU" dirty="0"/>
              <a:t>основные направления и </a:t>
            </a:r>
            <a:r>
              <a:rPr lang="ru-RU" dirty="0" smtClean="0"/>
              <a:t>концептуальные положения государственной </a:t>
            </a:r>
            <a:r>
              <a:rPr lang="ru-RU" dirty="0"/>
              <a:t>политики в области </a:t>
            </a:r>
            <a:r>
              <a:rPr lang="ru-RU" dirty="0" smtClean="0"/>
              <a:t> исторического образования </a:t>
            </a:r>
            <a:endParaRPr lang="ru-RU" dirty="0"/>
          </a:p>
        </p:txBody>
      </p:sp>
      <p:sp>
        <p:nvSpPr>
          <p:cNvPr id="7" name="Овал 6"/>
          <p:cNvSpPr/>
          <p:nvPr/>
        </p:nvSpPr>
        <p:spPr>
          <a:xfrm>
            <a:off x="3342964" y="1597895"/>
            <a:ext cx="2520280" cy="2952328"/>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Примерная программа по истории   </a:t>
            </a:r>
            <a:endParaRPr lang="ru-RU" dirty="0"/>
          </a:p>
        </p:txBody>
      </p:sp>
      <p:sp>
        <p:nvSpPr>
          <p:cNvPr id="8" name="Овал 7"/>
          <p:cNvSpPr/>
          <p:nvPr/>
        </p:nvSpPr>
        <p:spPr>
          <a:xfrm>
            <a:off x="1835696" y="3861048"/>
            <a:ext cx="2592288" cy="2016224"/>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Рабочая программа учителя</a:t>
            </a:r>
            <a:endParaRPr lang="ru-RU" dirty="0"/>
          </a:p>
        </p:txBody>
      </p:sp>
      <p:sp>
        <p:nvSpPr>
          <p:cNvPr id="9" name="Овал 8"/>
          <p:cNvSpPr/>
          <p:nvPr/>
        </p:nvSpPr>
        <p:spPr>
          <a:xfrm>
            <a:off x="4427984" y="4026405"/>
            <a:ext cx="2448272" cy="1368152"/>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Авторская программа автора учебника</a:t>
            </a:r>
            <a:endParaRPr lang="ru-RU" dirty="0"/>
          </a:p>
        </p:txBody>
      </p:sp>
      <p:sp>
        <p:nvSpPr>
          <p:cNvPr id="10" name="Овал 9"/>
          <p:cNvSpPr/>
          <p:nvPr/>
        </p:nvSpPr>
        <p:spPr>
          <a:xfrm>
            <a:off x="6372200" y="4656475"/>
            <a:ext cx="2304256" cy="1476164"/>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Рабочая программа учителя</a:t>
            </a:r>
          </a:p>
        </p:txBody>
      </p:sp>
    </p:spTree>
    <p:extLst>
      <p:ext uri="{BB962C8B-B14F-4D97-AF65-F5344CB8AC3E}">
        <p14:creationId xmlns="" xmlns:p14="http://schemas.microsoft.com/office/powerpoint/2010/main" val="2334619036"/>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5760640"/>
          </a:xfrm>
        </p:spPr>
        <p:txBody>
          <a:bodyPr>
            <a:normAutofit/>
          </a:bodyPr>
          <a:lstStyle/>
          <a:p>
            <a:pPr algn="l">
              <a:lnSpc>
                <a:spcPct val="80000"/>
              </a:lnSpc>
            </a:pPr>
            <a:r>
              <a:rPr lang="ru-RU" sz="3100" b="1" dirty="0" smtClean="0">
                <a:solidFill>
                  <a:prstClr val="black"/>
                </a:solidFill>
              </a:rPr>
              <a:t>Условия формирования умения  устанавливать ПСС как успешного предметного образовательного результата.</a:t>
            </a:r>
            <a:br>
              <a:rPr lang="ru-RU" sz="3100" b="1" dirty="0" smtClean="0">
                <a:solidFill>
                  <a:prstClr val="black"/>
                </a:solidFill>
              </a:rPr>
            </a:br>
            <a:r>
              <a:rPr lang="ru-RU" sz="3100" b="1" dirty="0" smtClean="0">
                <a:solidFill>
                  <a:prstClr val="black"/>
                </a:solidFill>
              </a:rPr>
              <a:t/>
            </a:r>
            <a:br>
              <a:rPr lang="ru-RU" sz="3100" b="1" dirty="0" smtClean="0">
                <a:solidFill>
                  <a:prstClr val="black"/>
                </a:solidFill>
              </a:rPr>
            </a:br>
            <a:r>
              <a:rPr lang="ru-RU" sz="2700" b="1" dirty="0" smtClean="0">
                <a:solidFill>
                  <a:prstClr val="black"/>
                </a:solidFill>
              </a:rPr>
              <a:t>5. Диагностика познавательных возможностей школьников. </a:t>
            </a:r>
            <a:r>
              <a:rPr lang="ru-RU" sz="2700" b="1" dirty="0">
                <a:solidFill>
                  <a:prstClr val="black"/>
                </a:solidFill>
              </a:rPr>
              <a:t>Ориентация на </a:t>
            </a:r>
            <a:r>
              <a:rPr lang="ru-RU" sz="2700" b="1" dirty="0" err="1">
                <a:solidFill>
                  <a:prstClr val="black"/>
                </a:solidFill>
              </a:rPr>
              <a:t>КИМы</a:t>
            </a:r>
            <a:r>
              <a:rPr lang="ru-RU" sz="2700" b="1" dirty="0">
                <a:solidFill>
                  <a:prstClr val="black"/>
                </a:solidFill>
              </a:rPr>
              <a:t> итоговой аттестации (объективного оценивания) в </a:t>
            </a:r>
            <a:r>
              <a:rPr lang="ru-RU" sz="2700" b="1" dirty="0" err="1">
                <a:solidFill>
                  <a:prstClr val="black"/>
                </a:solidFill>
              </a:rPr>
              <a:t>н.в</a:t>
            </a:r>
            <a:r>
              <a:rPr lang="ru-RU" sz="2700" b="1" dirty="0">
                <a:solidFill>
                  <a:prstClr val="black"/>
                </a:solidFill>
              </a:rPr>
              <a:t>. </a:t>
            </a:r>
            <a:br>
              <a:rPr lang="ru-RU" sz="2700" b="1" dirty="0">
                <a:solidFill>
                  <a:prstClr val="black"/>
                </a:solidFill>
              </a:rPr>
            </a:br>
            <a:r>
              <a:rPr lang="ru-RU" sz="2700" b="1" dirty="0" smtClean="0">
                <a:solidFill>
                  <a:prstClr val="black"/>
                </a:solidFill>
              </a:rPr>
              <a:t/>
            </a:r>
            <a:br>
              <a:rPr lang="ru-RU" sz="2700" b="1" dirty="0" smtClean="0">
                <a:solidFill>
                  <a:prstClr val="black"/>
                </a:solidFill>
              </a:rPr>
            </a:br>
            <a:r>
              <a:rPr lang="ru-RU" sz="2700" b="1" dirty="0" smtClean="0">
                <a:solidFill>
                  <a:prstClr val="black"/>
                </a:solidFill>
              </a:rPr>
              <a:t>Диагностика затруднений обучающихся (ориентация на КИМ). Из ответа на ЕГЭ:</a:t>
            </a:r>
            <a:br>
              <a:rPr lang="ru-RU" sz="2700" b="1" dirty="0" smtClean="0">
                <a:solidFill>
                  <a:prstClr val="black"/>
                </a:solidFill>
              </a:rPr>
            </a:br>
            <a:r>
              <a:rPr lang="ru-RU" altLang="ru-RU" sz="3600" b="1" i="1" dirty="0" smtClean="0">
                <a:solidFill>
                  <a:schemeClr val="tx2">
                    <a:lumMod val="60000"/>
                    <a:lumOff val="40000"/>
                  </a:schemeClr>
                </a:solidFill>
              </a:rPr>
              <a:t>«Февральская революция победила, потому что царь был свергнут»</a:t>
            </a:r>
            <a:br>
              <a:rPr lang="ru-RU" altLang="ru-RU" sz="3600" b="1" i="1" dirty="0" smtClean="0">
                <a:solidFill>
                  <a:schemeClr val="tx2">
                    <a:lumMod val="60000"/>
                    <a:lumOff val="40000"/>
                  </a:schemeClr>
                </a:solidFill>
              </a:rPr>
            </a:br>
            <a:r>
              <a:rPr lang="ru-RU" sz="2700" b="1" dirty="0" smtClean="0">
                <a:solidFill>
                  <a:prstClr val="black"/>
                </a:solidFill>
              </a:rPr>
              <a:t/>
            </a:r>
            <a:br>
              <a:rPr lang="ru-RU" sz="2700" b="1" dirty="0" smtClean="0">
                <a:solidFill>
                  <a:prstClr val="black"/>
                </a:solidFill>
              </a:rPr>
            </a:br>
            <a:endParaRPr lang="ru-RU" sz="3100" b="1" dirty="0">
              <a:solidFill>
                <a:schemeClr val="tx2">
                  <a:lumMod val="60000"/>
                  <a:lumOff val="40000"/>
                </a:schemeClr>
              </a:solidFill>
            </a:endParaRPr>
          </a:p>
        </p:txBody>
      </p:sp>
      <p:sp>
        <p:nvSpPr>
          <p:cNvPr id="3" name="Подзаголовок 2"/>
          <p:cNvSpPr>
            <a:spLocks noGrp="1"/>
          </p:cNvSpPr>
          <p:nvPr>
            <p:ph type="subTitle" idx="1"/>
          </p:nvPr>
        </p:nvSpPr>
        <p:spPr>
          <a:xfrm>
            <a:off x="1371600" y="6309320"/>
            <a:ext cx="6400800" cy="144016"/>
          </a:xfrm>
        </p:spPr>
        <p:txBody>
          <a:bodyPr>
            <a:normAutofit fontScale="25000" lnSpcReduction="20000"/>
          </a:bodyPr>
          <a:lstStyle/>
          <a:p>
            <a:endParaRPr lang="ru-RU" dirty="0"/>
          </a:p>
        </p:txBody>
      </p:sp>
    </p:spTree>
    <p:extLst>
      <p:ext uri="{BB962C8B-B14F-4D97-AF65-F5344CB8AC3E}">
        <p14:creationId xmlns="" xmlns:p14="http://schemas.microsoft.com/office/powerpoint/2010/main" val="319190325"/>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5760640"/>
          </a:xfrm>
        </p:spPr>
        <p:txBody>
          <a:bodyPr>
            <a:normAutofit fontScale="90000"/>
          </a:bodyPr>
          <a:lstStyle/>
          <a:p>
            <a:pPr algn="l">
              <a:lnSpc>
                <a:spcPct val="80000"/>
              </a:lnSpc>
            </a:pPr>
            <a:r>
              <a:rPr lang="ru-RU" sz="3100" b="1" dirty="0" smtClean="0">
                <a:solidFill>
                  <a:prstClr val="black"/>
                </a:solidFill>
              </a:rPr>
              <a:t>Условия формирования умения  устанавливать ПСС как успешного предметного образовательного результата?</a:t>
            </a:r>
            <a:br>
              <a:rPr lang="ru-RU" sz="3100" b="1" dirty="0" smtClean="0">
                <a:solidFill>
                  <a:prstClr val="black"/>
                </a:solidFill>
              </a:rPr>
            </a:br>
            <a:r>
              <a:rPr lang="ru-RU" sz="3100" b="1" dirty="0" smtClean="0">
                <a:solidFill>
                  <a:prstClr val="black"/>
                </a:solidFill>
              </a:rPr>
              <a:t/>
            </a:r>
            <a:br>
              <a:rPr lang="ru-RU" sz="3100" b="1" dirty="0" smtClean="0">
                <a:solidFill>
                  <a:prstClr val="black"/>
                </a:solidFill>
              </a:rPr>
            </a:br>
            <a:r>
              <a:rPr lang="ru-RU" sz="2700" b="1" dirty="0" smtClean="0">
                <a:solidFill>
                  <a:prstClr val="black"/>
                </a:solidFill>
              </a:rPr>
              <a:t>5. Диагностика познавательных возможностей школьников. </a:t>
            </a:r>
            <a:br>
              <a:rPr lang="ru-RU" sz="2700" b="1" dirty="0" smtClean="0">
                <a:solidFill>
                  <a:prstClr val="black"/>
                </a:solidFill>
              </a:rPr>
            </a:br>
            <a:r>
              <a:rPr lang="ru-RU" sz="2700" b="1" dirty="0" smtClean="0">
                <a:solidFill>
                  <a:prstClr val="black"/>
                </a:solidFill>
              </a:rPr>
              <a:t>Диагностика затруднений обучающихся (ориентация на КИМ). Из ответа на ЕГЭ:</a:t>
            </a:r>
            <a:br>
              <a:rPr lang="ru-RU" sz="2700" b="1" dirty="0" smtClean="0">
                <a:solidFill>
                  <a:prstClr val="black"/>
                </a:solidFill>
              </a:rPr>
            </a:br>
            <a:r>
              <a:rPr lang="ru-RU" altLang="ru-RU" sz="3600" b="1" i="1" dirty="0" smtClean="0">
                <a:solidFill>
                  <a:schemeClr val="tx2">
                    <a:lumMod val="60000"/>
                    <a:lumOff val="40000"/>
                  </a:schemeClr>
                </a:solidFill>
              </a:rPr>
              <a:t>«Февральская революция победила, потому что царь был свергнут»</a:t>
            </a:r>
            <a:br>
              <a:rPr lang="ru-RU" altLang="ru-RU" sz="3600" b="1" i="1" dirty="0" smtClean="0">
                <a:solidFill>
                  <a:schemeClr val="tx2">
                    <a:lumMod val="60000"/>
                    <a:lumOff val="40000"/>
                  </a:schemeClr>
                </a:solidFill>
              </a:rPr>
            </a:br>
            <a:r>
              <a:rPr lang="ru-RU" sz="2700" b="1" dirty="0" smtClean="0">
                <a:solidFill>
                  <a:prstClr val="black"/>
                </a:solidFill>
              </a:rPr>
              <a:t/>
            </a:r>
            <a:br>
              <a:rPr lang="ru-RU" sz="2700" b="1" dirty="0" smtClean="0">
                <a:solidFill>
                  <a:prstClr val="black"/>
                </a:solidFill>
              </a:rPr>
            </a:br>
            <a:r>
              <a:rPr lang="ru-RU" sz="2700" b="1" dirty="0" smtClean="0">
                <a:solidFill>
                  <a:prstClr val="black"/>
                </a:solidFill>
              </a:rPr>
              <a:t>6. Индивидуальные возможности педагога</a:t>
            </a:r>
            <a:br>
              <a:rPr lang="ru-RU" sz="2700" b="1" dirty="0" smtClean="0">
                <a:solidFill>
                  <a:prstClr val="black"/>
                </a:solidFill>
              </a:rPr>
            </a:br>
            <a:r>
              <a:rPr lang="ru-RU" sz="2700" b="1" dirty="0" smtClean="0">
                <a:solidFill>
                  <a:prstClr val="black"/>
                </a:solidFill>
              </a:rPr>
              <a:t>Из письма педагога: </a:t>
            </a:r>
            <a:r>
              <a:rPr lang="ru-RU" sz="3600" b="1" i="1" dirty="0" smtClean="0">
                <a:solidFill>
                  <a:schemeClr val="tx2">
                    <a:lumMod val="60000"/>
                    <a:lumOff val="40000"/>
                  </a:schemeClr>
                </a:solidFill>
              </a:rPr>
              <a:t>«Я выхожу из состава проектной группы, потому что в среду приехать не смогу»</a:t>
            </a:r>
            <a:r>
              <a:rPr lang="ru-RU" sz="3600" b="1" dirty="0" smtClean="0">
                <a:solidFill>
                  <a:schemeClr val="tx2">
                    <a:lumMod val="60000"/>
                    <a:lumOff val="40000"/>
                  </a:schemeClr>
                </a:solidFill>
              </a:rPr>
              <a:t/>
            </a:r>
            <a:br>
              <a:rPr lang="ru-RU" sz="3600" b="1" dirty="0" smtClean="0">
                <a:solidFill>
                  <a:schemeClr val="tx2">
                    <a:lumMod val="60000"/>
                    <a:lumOff val="40000"/>
                  </a:schemeClr>
                </a:solidFill>
              </a:rPr>
            </a:br>
            <a:endParaRPr lang="ru-RU" sz="3600" b="1" dirty="0">
              <a:solidFill>
                <a:schemeClr val="tx2">
                  <a:lumMod val="60000"/>
                  <a:lumOff val="40000"/>
                </a:schemeClr>
              </a:solidFill>
            </a:endParaRPr>
          </a:p>
        </p:txBody>
      </p:sp>
      <p:sp>
        <p:nvSpPr>
          <p:cNvPr id="3" name="Подзаголовок 2"/>
          <p:cNvSpPr>
            <a:spLocks noGrp="1"/>
          </p:cNvSpPr>
          <p:nvPr>
            <p:ph type="subTitle" idx="1"/>
          </p:nvPr>
        </p:nvSpPr>
        <p:spPr>
          <a:xfrm>
            <a:off x="1371600" y="6309320"/>
            <a:ext cx="6400800" cy="144016"/>
          </a:xfrm>
        </p:spPr>
        <p:txBody>
          <a:bodyPr>
            <a:normAutofit fontScale="25000" lnSpcReduction="20000"/>
          </a:bodyPr>
          <a:lstStyle/>
          <a:p>
            <a:endParaRPr lang="ru-RU" dirty="0"/>
          </a:p>
        </p:txBody>
      </p:sp>
    </p:spTree>
    <p:extLst>
      <p:ext uri="{BB962C8B-B14F-4D97-AF65-F5344CB8AC3E}">
        <p14:creationId xmlns="" xmlns:p14="http://schemas.microsoft.com/office/powerpoint/2010/main" val="1071199781"/>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980728"/>
            <a:ext cx="7558608" cy="2083008"/>
          </a:xfrm>
        </p:spPr>
        <p:txBody>
          <a:bodyPr>
            <a:normAutofit/>
          </a:bodyPr>
          <a:lstStyle/>
          <a:p>
            <a:r>
              <a:rPr lang="ru-RU" sz="2800" b="1" dirty="0" smtClean="0"/>
              <a:t/>
            </a:r>
            <a:br>
              <a:rPr lang="ru-RU" sz="2800" b="1" dirty="0" smtClean="0"/>
            </a:br>
            <a:r>
              <a:rPr lang="ru-RU" sz="2800" b="1" dirty="0"/>
              <a:t/>
            </a:r>
            <a:br>
              <a:rPr lang="ru-RU" sz="2800" b="1" dirty="0"/>
            </a:br>
            <a:r>
              <a:rPr lang="ru-RU" sz="2800" b="1" dirty="0" smtClean="0"/>
              <a:t/>
            </a:r>
            <a:br>
              <a:rPr lang="ru-RU" sz="2800" b="1" dirty="0" smtClean="0"/>
            </a:br>
            <a:r>
              <a:rPr lang="ru-RU" sz="2800" b="1" dirty="0"/>
              <a:t> </a:t>
            </a:r>
            <a:r>
              <a:rPr lang="ru-RU" sz="2800" b="1" dirty="0" smtClean="0"/>
              <a:t>   </a:t>
            </a:r>
            <a:endParaRPr lang="ru-RU" sz="2800" b="1" dirty="0"/>
          </a:p>
        </p:txBody>
      </p:sp>
      <p:sp>
        <p:nvSpPr>
          <p:cNvPr id="3" name="Подзаголовок 2"/>
          <p:cNvSpPr>
            <a:spLocks noGrp="1"/>
          </p:cNvSpPr>
          <p:nvPr>
            <p:ph type="subTitle" idx="1"/>
          </p:nvPr>
        </p:nvSpPr>
        <p:spPr>
          <a:xfrm flipV="1">
            <a:off x="1371600" y="6047576"/>
            <a:ext cx="6400800" cy="45719"/>
          </a:xfrm>
        </p:spPr>
        <p:txBody>
          <a:bodyPr>
            <a:normAutofit fontScale="25000" lnSpcReduction="20000"/>
          </a:bodyPr>
          <a:lstStyle/>
          <a:p>
            <a:endParaRPr lang="ru-RU" dirty="0"/>
          </a:p>
        </p:txBody>
      </p:sp>
      <p:sp>
        <p:nvSpPr>
          <p:cNvPr id="5" name="TextBox 4"/>
          <p:cNvSpPr txBox="1"/>
          <p:nvPr/>
        </p:nvSpPr>
        <p:spPr>
          <a:xfrm>
            <a:off x="827584" y="1124745"/>
            <a:ext cx="7848872" cy="5386090"/>
          </a:xfrm>
          <a:prstGeom prst="rect">
            <a:avLst/>
          </a:prstGeom>
          <a:solidFill>
            <a:schemeClr val="accent3">
              <a:lumMod val="40000"/>
              <a:lumOff val="60000"/>
            </a:schemeClr>
          </a:solidFill>
          <a:ln w="12700">
            <a:solidFill>
              <a:schemeClr val="tx1"/>
            </a:solidFill>
          </a:ln>
          <a:effectLst>
            <a:outerShdw blurRad="50800" dist="38100" dir="8100000" algn="tr" rotWithShape="0">
              <a:prstClr val="black">
                <a:alpha val="40000"/>
              </a:prstClr>
            </a:outerShdw>
          </a:effectLst>
        </p:spPr>
        <p:txBody>
          <a:bodyPr wrap="square" rtlCol="0">
            <a:spAutoFit/>
          </a:bodyPr>
          <a:lstStyle/>
          <a:p>
            <a:endParaRPr lang="ru-RU" sz="2800" b="1" dirty="0" smtClean="0">
              <a:ea typeface="Calibri"/>
              <a:cs typeface="Times New Roman"/>
            </a:endParaRPr>
          </a:p>
          <a:p>
            <a:r>
              <a:rPr lang="ru-RU" sz="2800" b="1" dirty="0" smtClean="0">
                <a:ea typeface="Calibri"/>
                <a:cs typeface="Times New Roman"/>
              </a:rPr>
              <a:t>«Все, что ни случается, имеет свою причину. Начало веревки влечет за собой конец ее. Взятый правильно путь через равнины приводит путника к намеченной цели, а ошибка и беспечность завлекут его на солончак гибели».</a:t>
            </a:r>
          </a:p>
          <a:p>
            <a:pPr algn="r"/>
            <a:endParaRPr lang="ru-RU" sz="2800" b="1" i="1" dirty="0" smtClean="0">
              <a:ea typeface="Calibri"/>
              <a:cs typeface="Times New Roman"/>
            </a:endParaRPr>
          </a:p>
          <a:p>
            <a:pPr algn="r"/>
            <a:r>
              <a:rPr lang="ru-RU" sz="2800" b="1" i="1" dirty="0" smtClean="0">
                <a:ea typeface="Calibri"/>
                <a:cs typeface="Times New Roman"/>
              </a:rPr>
              <a:t>Ави­ценна</a:t>
            </a:r>
            <a:r>
              <a:rPr lang="ru-RU" sz="2800" dirty="0" smtClean="0"/>
              <a:t>, </a:t>
            </a:r>
            <a:endParaRPr lang="ru-RU" sz="2800" dirty="0" smtClean="0"/>
          </a:p>
          <a:p>
            <a:pPr algn="r"/>
            <a:r>
              <a:rPr lang="ru-RU" sz="2000" i="1" dirty="0" smtClean="0"/>
              <a:t>персидский </a:t>
            </a:r>
            <a:r>
              <a:rPr lang="ru-RU" sz="2000" i="1" dirty="0" smtClean="0"/>
              <a:t>ученый, философ, врач, </a:t>
            </a:r>
            <a:r>
              <a:rPr lang="en-US" sz="2000" i="1" dirty="0" smtClean="0"/>
              <a:t>X-XI </a:t>
            </a:r>
            <a:r>
              <a:rPr lang="ru-RU" sz="2000" i="1" dirty="0" smtClean="0"/>
              <a:t>вв.</a:t>
            </a:r>
          </a:p>
          <a:p>
            <a:pPr algn="r"/>
            <a:endParaRPr lang="ru-RU" sz="2000" b="1" i="1" dirty="0" smtClean="0">
              <a:ea typeface="Calibri"/>
              <a:cs typeface="Times New Roman"/>
            </a:endParaRPr>
          </a:p>
          <a:p>
            <a:pPr algn="r"/>
            <a:endParaRPr lang="ru-RU" sz="2000" b="1" i="1" dirty="0" smtClean="0">
              <a:ea typeface="Calibri"/>
              <a:cs typeface="Times New Roman"/>
            </a:endParaRPr>
          </a:p>
          <a:p>
            <a:pPr algn="r"/>
            <a:endParaRPr lang="ru-RU" sz="2000" b="1" i="1" dirty="0" smtClean="0">
              <a:ea typeface="Calibri"/>
              <a:cs typeface="Times New Roman"/>
            </a:endParaRPr>
          </a:p>
          <a:p>
            <a:pPr algn="r"/>
            <a:endParaRPr lang="ru-RU" sz="2000" b="1" i="1" dirty="0" smtClean="0">
              <a:ea typeface="Calibri"/>
              <a:cs typeface="Times New Roman"/>
            </a:endParaRPr>
          </a:p>
          <a:p>
            <a:pPr algn="r"/>
            <a:endParaRPr lang="ru-RU" sz="2000" b="1" i="1" dirty="0" smtClean="0">
              <a:ea typeface="Calibri"/>
              <a:cs typeface="Times New Roman"/>
            </a:endParaRPr>
          </a:p>
        </p:txBody>
      </p:sp>
      <p:sp>
        <p:nvSpPr>
          <p:cNvPr id="6" name="TextBox 5"/>
          <p:cNvSpPr txBox="1"/>
          <p:nvPr/>
        </p:nvSpPr>
        <p:spPr>
          <a:xfrm>
            <a:off x="1547664" y="404664"/>
            <a:ext cx="5688632" cy="461665"/>
          </a:xfrm>
          <a:prstGeom prst="rect">
            <a:avLst/>
          </a:prstGeom>
          <a:noFill/>
        </p:spPr>
        <p:txBody>
          <a:bodyPr wrap="square" rtlCol="0">
            <a:spAutoFit/>
          </a:bodyPr>
          <a:lstStyle/>
          <a:p>
            <a:r>
              <a:rPr lang="ru-RU" sz="2400" b="1" dirty="0">
                <a:solidFill>
                  <a:srgbClr val="FF0000"/>
                </a:solidFill>
              </a:rPr>
              <a:t>Что есть ПСС? </a:t>
            </a:r>
          </a:p>
        </p:txBody>
      </p:sp>
    </p:spTree>
    <p:extLst>
      <p:ext uri="{BB962C8B-B14F-4D97-AF65-F5344CB8AC3E}">
        <p14:creationId xmlns="" xmlns:p14="http://schemas.microsoft.com/office/powerpoint/2010/main" val="2565668147"/>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3861048"/>
            <a:ext cx="7558608" cy="2083008"/>
          </a:xfrm>
        </p:spPr>
        <p:txBody>
          <a:bodyPr>
            <a:normAutofit/>
          </a:bodyPr>
          <a:lstStyle/>
          <a:p>
            <a:r>
              <a:rPr lang="ru-RU" sz="2800" b="1" dirty="0" smtClean="0"/>
              <a:t/>
            </a:r>
            <a:br>
              <a:rPr lang="ru-RU" sz="2800" b="1" dirty="0" smtClean="0"/>
            </a:br>
            <a:r>
              <a:rPr lang="ru-RU" sz="2800" b="1" dirty="0"/>
              <a:t/>
            </a:r>
            <a:br>
              <a:rPr lang="ru-RU" sz="2800" b="1" dirty="0"/>
            </a:br>
            <a:r>
              <a:rPr lang="ru-RU" sz="2800" b="1" dirty="0" smtClean="0"/>
              <a:t/>
            </a:r>
            <a:br>
              <a:rPr lang="ru-RU" sz="2800" b="1" dirty="0" smtClean="0"/>
            </a:br>
            <a:r>
              <a:rPr lang="ru-RU" sz="2800" b="1" dirty="0"/>
              <a:t> </a:t>
            </a:r>
            <a:r>
              <a:rPr lang="ru-RU" sz="2800" b="1" dirty="0" smtClean="0"/>
              <a:t>   </a:t>
            </a:r>
            <a:endParaRPr lang="ru-RU" sz="2800" b="1" dirty="0"/>
          </a:p>
        </p:txBody>
      </p:sp>
      <p:sp>
        <p:nvSpPr>
          <p:cNvPr id="3" name="Подзаголовок 2"/>
          <p:cNvSpPr>
            <a:spLocks noGrp="1"/>
          </p:cNvSpPr>
          <p:nvPr>
            <p:ph type="subTitle" idx="1"/>
          </p:nvPr>
        </p:nvSpPr>
        <p:spPr>
          <a:xfrm flipV="1">
            <a:off x="1371600" y="6047576"/>
            <a:ext cx="6400800" cy="45719"/>
          </a:xfrm>
        </p:spPr>
        <p:txBody>
          <a:bodyPr>
            <a:normAutofit fontScale="25000" lnSpcReduction="20000"/>
          </a:bodyPr>
          <a:lstStyle/>
          <a:p>
            <a:endParaRPr lang="ru-RU" dirty="0"/>
          </a:p>
        </p:txBody>
      </p:sp>
      <p:sp>
        <p:nvSpPr>
          <p:cNvPr id="6" name="TextBox 5"/>
          <p:cNvSpPr txBox="1"/>
          <p:nvPr/>
        </p:nvSpPr>
        <p:spPr>
          <a:xfrm>
            <a:off x="1547664" y="260648"/>
            <a:ext cx="6912768" cy="646331"/>
          </a:xfrm>
          <a:prstGeom prst="rect">
            <a:avLst/>
          </a:prstGeom>
          <a:noFill/>
        </p:spPr>
        <p:txBody>
          <a:bodyPr wrap="square" rtlCol="0">
            <a:spAutoFit/>
          </a:bodyPr>
          <a:lstStyle/>
          <a:p>
            <a:pPr algn="ctr"/>
            <a:r>
              <a:rPr lang="ru-RU" sz="3600" b="1" dirty="0" smtClean="0">
                <a:solidFill>
                  <a:schemeClr val="tx2"/>
                </a:solidFill>
                <a:effectLst>
                  <a:outerShdw blurRad="38100" dist="38100" dir="2700000" algn="tl">
                    <a:srgbClr val="000000">
                      <a:alpha val="43137"/>
                    </a:srgbClr>
                  </a:outerShdw>
                </a:effectLst>
              </a:rPr>
              <a:t>Терминология: очертим «круг»…</a:t>
            </a:r>
          </a:p>
        </p:txBody>
      </p:sp>
      <p:sp>
        <p:nvSpPr>
          <p:cNvPr id="7" name="Овал 6"/>
          <p:cNvSpPr/>
          <p:nvPr/>
        </p:nvSpPr>
        <p:spPr>
          <a:xfrm>
            <a:off x="971600" y="980728"/>
            <a:ext cx="7632848" cy="5184576"/>
          </a:xfrm>
          <a:prstGeom prst="ellipse">
            <a:avLst/>
          </a:prstGeom>
          <a:solidFill>
            <a:schemeClr val="accent1">
              <a:lumMod val="20000"/>
              <a:lumOff val="80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Wingdings" pitchFamily="2" charset="2"/>
              <a:buChar char="v"/>
            </a:pPr>
            <a:r>
              <a:rPr lang="ru-RU" sz="2400" b="1" dirty="0" smtClean="0">
                <a:solidFill>
                  <a:schemeClr val="tx1"/>
                </a:solidFill>
              </a:rPr>
              <a:t> </a:t>
            </a:r>
            <a:r>
              <a:rPr lang="ru-RU" sz="2400" b="1" dirty="0" smtClean="0">
                <a:solidFill>
                  <a:schemeClr val="tx2"/>
                </a:solidFill>
              </a:rPr>
              <a:t>причина</a:t>
            </a:r>
          </a:p>
          <a:p>
            <a:pPr lvl="0">
              <a:buFont typeface="Wingdings" pitchFamily="2" charset="2"/>
              <a:buChar char="v"/>
            </a:pPr>
            <a:r>
              <a:rPr lang="ru-RU" sz="2400" b="1" dirty="0" smtClean="0">
                <a:solidFill>
                  <a:schemeClr val="tx2"/>
                </a:solidFill>
              </a:rPr>
              <a:t> следствие</a:t>
            </a:r>
          </a:p>
          <a:p>
            <a:pPr lvl="0">
              <a:buFont typeface="Wingdings" pitchFamily="2" charset="2"/>
              <a:buChar char="v"/>
            </a:pPr>
            <a:r>
              <a:rPr lang="ru-RU" sz="2400" b="1" dirty="0" smtClean="0">
                <a:solidFill>
                  <a:schemeClr val="tx2"/>
                </a:solidFill>
              </a:rPr>
              <a:t> повод</a:t>
            </a:r>
          </a:p>
          <a:p>
            <a:pPr>
              <a:buFont typeface="Wingdings" pitchFamily="2" charset="2"/>
              <a:buChar char="v"/>
            </a:pPr>
            <a:r>
              <a:rPr lang="ru-RU" sz="2400" b="1" dirty="0" smtClean="0">
                <a:solidFill>
                  <a:schemeClr val="tx2"/>
                </a:solidFill>
              </a:rPr>
              <a:t> случайность/необходимость</a:t>
            </a:r>
          </a:p>
          <a:p>
            <a:pPr lvl="0">
              <a:buFont typeface="Wingdings" pitchFamily="2" charset="2"/>
              <a:buChar char="v"/>
            </a:pPr>
            <a:r>
              <a:rPr lang="ru-RU" sz="2400" b="1" dirty="0" smtClean="0">
                <a:solidFill>
                  <a:schemeClr val="tx2"/>
                </a:solidFill>
              </a:rPr>
              <a:t>предпосылка</a:t>
            </a:r>
          </a:p>
          <a:p>
            <a:pPr lvl="0">
              <a:buFont typeface="Wingdings" pitchFamily="2" charset="2"/>
              <a:buChar char="v"/>
            </a:pPr>
            <a:r>
              <a:rPr lang="ru-RU" sz="2400" b="1" dirty="0" smtClean="0">
                <a:solidFill>
                  <a:schemeClr val="tx2"/>
                </a:solidFill>
              </a:rPr>
              <a:t> виды причин: главные и второстепенные, прямые и косвенные</a:t>
            </a:r>
          </a:p>
          <a:p>
            <a:pPr lvl="0">
              <a:buFont typeface="Wingdings" pitchFamily="2" charset="2"/>
              <a:buChar char="v"/>
            </a:pPr>
            <a:r>
              <a:rPr lang="ru-RU" sz="2400" b="1" dirty="0" smtClean="0">
                <a:solidFill>
                  <a:schemeClr val="tx2"/>
                </a:solidFill>
              </a:rPr>
              <a:t> комплекс причин</a:t>
            </a:r>
          </a:p>
          <a:p>
            <a:pPr lvl="0">
              <a:buFont typeface="Wingdings" pitchFamily="2" charset="2"/>
              <a:buChar char="v"/>
            </a:pPr>
            <a:r>
              <a:rPr lang="ru-RU" sz="2400" b="1" dirty="0" smtClean="0">
                <a:solidFill>
                  <a:schemeClr val="tx2"/>
                </a:solidFill>
              </a:rPr>
              <a:t> детерминизм/индетерминизм</a:t>
            </a:r>
          </a:p>
          <a:p>
            <a:pPr lvl="0">
              <a:buFont typeface="Wingdings" pitchFamily="2" charset="2"/>
              <a:buChar char="v"/>
            </a:pPr>
            <a:r>
              <a:rPr lang="ru-RU" sz="2400" b="1" dirty="0" smtClean="0">
                <a:solidFill>
                  <a:schemeClr val="tx2"/>
                </a:solidFill>
              </a:rPr>
              <a:t> альтернативная история</a:t>
            </a:r>
            <a:endParaRPr lang="ru-RU" sz="2400" dirty="0">
              <a:solidFill>
                <a:schemeClr val="tx2"/>
              </a:solidFill>
            </a:endParaRPr>
          </a:p>
        </p:txBody>
      </p:sp>
    </p:spTree>
    <p:extLst>
      <p:ext uri="{BB962C8B-B14F-4D97-AF65-F5344CB8AC3E}">
        <p14:creationId xmlns="" xmlns:p14="http://schemas.microsoft.com/office/powerpoint/2010/main" val="2493971963"/>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980728"/>
            <a:ext cx="7558608" cy="2083008"/>
          </a:xfrm>
        </p:spPr>
        <p:txBody>
          <a:bodyPr>
            <a:normAutofit/>
          </a:bodyPr>
          <a:lstStyle/>
          <a:p>
            <a:r>
              <a:rPr lang="ru-RU" sz="2800" b="1" dirty="0" smtClean="0"/>
              <a:t/>
            </a:r>
            <a:br>
              <a:rPr lang="ru-RU" sz="2800" b="1" dirty="0" smtClean="0"/>
            </a:br>
            <a:r>
              <a:rPr lang="ru-RU" sz="2800" b="1" dirty="0"/>
              <a:t/>
            </a:r>
            <a:br>
              <a:rPr lang="ru-RU" sz="2800" b="1" dirty="0"/>
            </a:br>
            <a:r>
              <a:rPr lang="ru-RU" sz="2800" b="1" dirty="0" smtClean="0"/>
              <a:t/>
            </a:r>
            <a:br>
              <a:rPr lang="ru-RU" sz="2800" b="1" dirty="0" smtClean="0"/>
            </a:br>
            <a:r>
              <a:rPr lang="ru-RU" sz="2800" b="1" dirty="0"/>
              <a:t> </a:t>
            </a:r>
            <a:r>
              <a:rPr lang="ru-RU" sz="2800" b="1" dirty="0" smtClean="0"/>
              <a:t>   </a:t>
            </a:r>
            <a:endParaRPr lang="ru-RU" sz="2800" b="1" dirty="0"/>
          </a:p>
        </p:txBody>
      </p:sp>
      <p:sp>
        <p:nvSpPr>
          <p:cNvPr id="3" name="Подзаголовок 2"/>
          <p:cNvSpPr>
            <a:spLocks noGrp="1"/>
          </p:cNvSpPr>
          <p:nvPr>
            <p:ph type="subTitle" idx="1"/>
          </p:nvPr>
        </p:nvSpPr>
        <p:spPr>
          <a:xfrm flipV="1">
            <a:off x="1371600" y="6047576"/>
            <a:ext cx="6400800" cy="45719"/>
          </a:xfrm>
        </p:spPr>
        <p:txBody>
          <a:bodyPr>
            <a:normAutofit fontScale="25000" lnSpcReduction="20000"/>
          </a:bodyPr>
          <a:lstStyle/>
          <a:p>
            <a:endParaRPr lang="ru-RU" dirty="0"/>
          </a:p>
        </p:txBody>
      </p:sp>
      <p:sp>
        <p:nvSpPr>
          <p:cNvPr id="5" name="TextBox 4"/>
          <p:cNvSpPr txBox="1"/>
          <p:nvPr/>
        </p:nvSpPr>
        <p:spPr>
          <a:xfrm>
            <a:off x="1187624" y="1124744"/>
            <a:ext cx="7128792" cy="2308324"/>
          </a:xfrm>
          <a:prstGeom prst="rect">
            <a:avLst/>
          </a:prstGeom>
          <a:solidFill>
            <a:schemeClr val="accent2">
              <a:lumMod val="20000"/>
              <a:lumOff val="80000"/>
            </a:schemeClr>
          </a:solidFill>
          <a:effectLst>
            <a:outerShdw blurRad="63500" sx="102000" sy="102000" algn="ctr" rotWithShape="0">
              <a:prstClr val="black">
                <a:alpha val="40000"/>
              </a:prstClr>
            </a:outerShdw>
          </a:effectLst>
        </p:spPr>
        <p:txBody>
          <a:bodyPr wrap="square" rtlCol="0">
            <a:spAutoFit/>
          </a:bodyPr>
          <a:lstStyle/>
          <a:p>
            <a:r>
              <a:rPr lang="ru-RU" sz="2400" dirty="0">
                <a:solidFill>
                  <a:prstClr val="black"/>
                </a:solidFill>
              </a:rPr>
              <a:t>ПСС -  </a:t>
            </a:r>
            <a:r>
              <a:rPr lang="ru-RU" sz="2400" b="1" dirty="0">
                <a:solidFill>
                  <a:prstClr val="black"/>
                </a:solidFill>
              </a:rPr>
              <a:t>связь </a:t>
            </a:r>
            <a:r>
              <a:rPr lang="ru-RU" sz="2400" dirty="0">
                <a:solidFill>
                  <a:prstClr val="black"/>
                </a:solidFill>
              </a:rPr>
              <a:t>между историческими событиями (процессами, явлениями), </a:t>
            </a:r>
            <a:r>
              <a:rPr lang="ru-RU" sz="2400" b="1" dirty="0">
                <a:solidFill>
                  <a:prstClr val="black"/>
                </a:solidFill>
              </a:rPr>
              <a:t>при которой одно событие</a:t>
            </a:r>
            <a:r>
              <a:rPr lang="ru-RU" sz="2400" dirty="0">
                <a:solidFill>
                  <a:prstClr val="black"/>
                </a:solidFill>
              </a:rPr>
              <a:t> (процесс, явление), называемое причиной, при наличии определенных исторических условий </a:t>
            </a:r>
            <a:r>
              <a:rPr lang="ru-RU" sz="2400" b="1" dirty="0">
                <a:solidFill>
                  <a:prstClr val="black"/>
                </a:solidFill>
              </a:rPr>
              <a:t>порождает другое событие</a:t>
            </a:r>
            <a:r>
              <a:rPr lang="ru-RU" sz="2400" dirty="0">
                <a:solidFill>
                  <a:prstClr val="black"/>
                </a:solidFill>
              </a:rPr>
              <a:t> (процесс, явление), называемое следствием. </a:t>
            </a:r>
          </a:p>
        </p:txBody>
      </p:sp>
      <p:sp>
        <p:nvSpPr>
          <p:cNvPr id="4" name="TextBox 3"/>
          <p:cNvSpPr txBox="1"/>
          <p:nvPr/>
        </p:nvSpPr>
        <p:spPr>
          <a:xfrm>
            <a:off x="1331640" y="4797152"/>
            <a:ext cx="7200800" cy="830997"/>
          </a:xfrm>
          <a:prstGeom prst="rect">
            <a:avLst/>
          </a:prstGeom>
          <a:solidFill>
            <a:schemeClr val="accent2">
              <a:lumMod val="20000"/>
              <a:lumOff val="80000"/>
            </a:schemeClr>
          </a:solidFill>
          <a:ln w="12700">
            <a:solidFill>
              <a:schemeClr val="tx1"/>
            </a:solidFill>
          </a:ln>
          <a:effectLst>
            <a:outerShdw blurRad="50800" dist="38100" dir="2700000" algn="tl" rotWithShape="0">
              <a:prstClr val="black">
                <a:alpha val="40000"/>
              </a:prstClr>
            </a:outerShdw>
          </a:effectLst>
        </p:spPr>
        <p:txBody>
          <a:bodyPr wrap="square" rtlCol="0">
            <a:spAutoFit/>
          </a:bodyPr>
          <a:lstStyle/>
          <a:p>
            <a:r>
              <a:rPr lang="ru-RU" sz="2400" b="1" dirty="0" smtClean="0"/>
              <a:t>ПРЕДПОСЫЛКИ       ПОВОД</a:t>
            </a:r>
            <a:r>
              <a:rPr lang="ru-RU" sz="2400" dirty="0" smtClean="0"/>
              <a:t>  </a:t>
            </a:r>
            <a:r>
              <a:rPr lang="ru-RU" sz="2000" dirty="0" smtClean="0"/>
              <a:t>(историческая случайность)      </a:t>
            </a:r>
          </a:p>
          <a:p>
            <a:r>
              <a:rPr lang="ru-RU" sz="2000" dirty="0" smtClean="0"/>
              <a:t>              </a:t>
            </a:r>
            <a:r>
              <a:rPr lang="ru-RU" sz="2400" b="1" dirty="0" smtClean="0"/>
              <a:t>ПРИЧИНА (-Ы) </a:t>
            </a:r>
            <a:r>
              <a:rPr lang="ru-RU" sz="2400" dirty="0" smtClean="0"/>
              <a:t>                </a:t>
            </a:r>
            <a:r>
              <a:rPr lang="ru-RU" sz="2400" b="1" dirty="0" smtClean="0"/>
              <a:t>ПОСЛЕДСТВИЯ </a:t>
            </a:r>
            <a:endParaRPr lang="ru-RU" sz="2400" b="1" dirty="0"/>
          </a:p>
        </p:txBody>
      </p:sp>
      <p:sp>
        <p:nvSpPr>
          <p:cNvPr id="6" name="TextBox 5"/>
          <p:cNvSpPr txBox="1"/>
          <p:nvPr/>
        </p:nvSpPr>
        <p:spPr>
          <a:xfrm>
            <a:off x="1547664" y="404664"/>
            <a:ext cx="5688632" cy="461665"/>
          </a:xfrm>
          <a:prstGeom prst="rect">
            <a:avLst/>
          </a:prstGeom>
          <a:noFill/>
        </p:spPr>
        <p:txBody>
          <a:bodyPr wrap="square" rtlCol="0">
            <a:spAutoFit/>
          </a:bodyPr>
          <a:lstStyle/>
          <a:p>
            <a:r>
              <a:rPr lang="ru-RU" sz="2400" b="1" dirty="0">
                <a:solidFill>
                  <a:srgbClr val="FF0000"/>
                </a:solidFill>
              </a:rPr>
              <a:t>Что есть </a:t>
            </a:r>
            <a:r>
              <a:rPr lang="ru-RU" sz="2400" b="1" dirty="0" smtClean="0">
                <a:solidFill>
                  <a:srgbClr val="FF0000"/>
                </a:solidFill>
              </a:rPr>
              <a:t>ПСС в истории? </a:t>
            </a:r>
            <a:endParaRPr lang="ru-RU" sz="2400" b="1" dirty="0">
              <a:solidFill>
                <a:srgbClr val="FF0000"/>
              </a:solidFill>
            </a:endParaRPr>
          </a:p>
        </p:txBody>
      </p:sp>
      <p:cxnSp>
        <p:nvCxnSpPr>
          <p:cNvPr id="16" name="Прямая со стрелкой 15"/>
          <p:cNvCxnSpPr/>
          <p:nvPr/>
        </p:nvCxnSpPr>
        <p:spPr>
          <a:xfrm>
            <a:off x="8224882" y="4811289"/>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1835696" y="5157192"/>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3635896" y="4797153"/>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4319972" y="5157192"/>
            <a:ext cx="68407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p:nvSpPr>
        <p:spPr>
          <a:xfrm>
            <a:off x="1547664" y="3717032"/>
            <a:ext cx="5328592" cy="792088"/>
          </a:xfrm>
          <a:prstGeom prst="rect">
            <a:avLst/>
          </a:prstGeom>
          <a:solidFill>
            <a:schemeClr val="accent6">
              <a:lumMod val="20000"/>
              <a:lumOff val="8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ОЧЕНЬ ВАЖНО В ШКОЛЬНОМ КУРСЕ ИСТОРИИ НАУЧИТЬ И (НАУЧИТЬСЯ!) РАЗЛИЧАТЬ</a:t>
            </a:r>
            <a:endParaRPr lang="ru-RU" b="1" dirty="0">
              <a:solidFill>
                <a:schemeClr val="tx1"/>
              </a:solidFill>
            </a:endParaRPr>
          </a:p>
        </p:txBody>
      </p:sp>
    </p:spTree>
    <p:extLst>
      <p:ext uri="{BB962C8B-B14F-4D97-AF65-F5344CB8AC3E}">
        <p14:creationId xmlns="" xmlns:p14="http://schemas.microsoft.com/office/powerpoint/2010/main" val="2493971963"/>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980728"/>
            <a:ext cx="7558608" cy="2083008"/>
          </a:xfrm>
        </p:spPr>
        <p:txBody>
          <a:bodyPr>
            <a:normAutofit/>
          </a:bodyPr>
          <a:lstStyle/>
          <a:p>
            <a:r>
              <a:rPr lang="ru-RU" sz="2800" b="1" dirty="0" smtClean="0"/>
              <a:t/>
            </a:r>
            <a:br>
              <a:rPr lang="ru-RU" sz="2800" b="1" dirty="0" smtClean="0"/>
            </a:br>
            <a:r>
              <a:rPr lang="ru-RU" sz="2800" b="1" dirty="0"/>
              <a:t/>
            </a:r>
            <a:br>
              <a:rPr lang="ru-RU" sz="2800" b="1" dirty="0"/>
            </a:br>
            <a:r>
              <a:rPr lang="ru-RU" sz="2800" b="1" dirty="0" smtClean="0"/>
              <a:t/>
            </a:r>
            <a:br>
              <a:rPr lang="ru-RU" sz="2800" b="1" dirty="0" smtClean="0"/>
            </a:br>
            <a:r>
              <a:rPr lang="ru-RU" sz="2800" b="1" dirty="0"/>
              <a:t> </a:t>
            </a:r>
            <a:r>
              <a:rPr lang="ru-RU" sz="2800" b="1" dirty="0" smtClean="0"/>
              <a:t>   </a:t>
            </a:r>
            <a:endParaRPr lang="ru-RU" sz="2800" b="1" dirty="0"/>
          </a:p>
        </p:txBody>
      </p:sp>
      <p:sp>
        <p:nvSpPr>
          <p:cNvPr id="3" name="Подзаголовок 2"/>
          <p:cNvSpPr>
            <a:spLocks noGrp="1"/>
          </p:cNvSpPr>
          <p:nvPr>
            <p:ph type="subTitle" idx="1"/>
          </p:nvPr>
        </p:nvSpPr>
        <p:spPr>
          <a:xfrm flipV="1">
            <a:off x="1371600" y="6047576"/>
            <a:ext cx="6400800" cy="45719"/>
          </a:xfrm>
        </p:spPr>
        <p:txBody>
          <a:bodyPr>
            <a:normAutofit fontScale="25000" lnSpcReduction="20000"/>
          </a:bodyPr>
          <a:lstStyle/>
          <a:p>
            <a:endParaRPr lang="ru-RU" dirty="0"/>
          </a:p>
        </p:txBody>
      </p:sp>
      <p:sp>
        <p:nvSpPr>
          <p:cNvPr id="5" name="TextBox 4"/>
          <p:cNvSpPr txBox="1"/>
          <p:nvPr/>
        </p:nvSpPr>
        <p:spPr>
          <a:xfrm>
            <a:off x="1187624" y="1124744"/>
            <a:ext cx="7128792" cy="461665"/>
          </a:xfrm>
          <a:prstGeom prst="rect">
            <a:avLst/>
          </a:prstGeom>
          <a:solidFill>
            <a:schemeClr val="accent3">
              <a:lumMod val="40000"/>
              <a:lumOff val="60000"/>
            </a:schemeClr>
          </a:solidFill>
        </p:spPr>
        <p:txBody>
          <a:bodyPr wrap="square" rtlCol="0">
            <a:spAutoFit/>
          </a:bodyPr>
          <a:lstStyle/>
          <a:p>
            <a:endParaRPr lang="ru-RU" sz="2400" dirty="0">
              <a:solidFill>
                <a:prstClr val="black"/>
              </a:solidFill>
            </a:endParaRPr>
          </a:p>
        </p:txBody>
      </p:sp>
      <p:sp>
        <p:nvSpPr>
          <p:cNvPr id="6" name="TextBox 5"/>
          <p:cNvSpPr txBox="1"/>
          <p:nvPr/>
        </p:nvSpPr>
        <p:spPr>
          <a:xfrm>
            <a:off x="1547664" y="404664"/>
            <a:ext cx="6768752" cy="461665"/>
          </a:xfrm>
          <a:prstGeom prst="rect">
            <a:avLst/>
          </a:prstGeom>
          <a:noFill/>
        </p:spPr>
        <p:txBody>
          <a:bodyPr wrap="square" rtlCol="0">
            <a:spAutoFit/>
          </a:bodyPr>
          <a:lstStyle/>
          <a:p>
            <a:pPr algn="ctr"/>
            <a:r>
              <a:rPr lang="ru-RU" sz="2400" b="1" dirty="0" smtClean="0">
                <a:solidFill>
                  <a:srgbClr val="FF0000"/>
                </a:solidFill>
              </a:rPr>
              <a:t>Заглянем в историю формирования ПСС</a:t>
            </a:r>
          </a:p>
        </p:txBody>
      </p:sp>
      <p:graphicFrame>
        <p:nvGraphicFramePr>
          <p:cNvPr id="12" name="Таблица 11"/>
          <p:cNvGraphicFramePr>
            <a:graphicFrameLocks noGrp="1"/>
          </p:cNvGraphicFramePr>
          <p:nvPr/>
        </p:nvGraphicFramePr>
        <p:xfrm>
          <a:off x="1187624" y="476672"/>
          <a:ext cx="7128792" cy="5949529"/>
        </p:xfrm>
        <a:graphic>
          <a:graphicData uri="http://schemas.openxmlformats.org/drawingml/2006/table">
            <a:tbl>
              <a:tblPr firstRow="1" bandRow="1">
                <a:tableStyleId>{5C22544A-7EE6-4342-B048-85BDC9FD1C3A}</a:tableStyleId>
              </a:tblPr>
              <a:tblGrid>
                <a:gridCol w="701335"/>
                <a:gridCol w="2683041"/>
                <a:gridCol w="3744416"/>
              </a:tblGrid>
              <a:tr h="720081">
                <a:tc>
                  <a:txBody>
                    <a:bodyPr/>
                    <a:lstStyle/>
                    <a:p>
                      <a:pPr algn="ctr">
                        <a:lnSpc>
                          <a:spcPct val="115000"/>
                        </a:lnSpc>
                        <a:spcAft>
                          <a:spcPts val="0"/>
                        </a:spcAft>
                      </a:pPr>
                      <a:r>
                        <a:rPr lang="ru-RU" sz="1200" dirty="0">
                          <a:latin typeface="Times New Roman"/>
                          <a:ea typeface="Calibri"/>
                          <a:cs typeface="Times New Roman"/>
                        </a:rPr>
                        <a:t>№ п.п.</a:t>
                      </a:r>
                      <a:endParaRPr lang="ru-RU" sz="1100" dirty="0">
                        <a:latin typeface="Calibri"/>
                        <a:ea typeface="Calibri"/>
                        <a:cs typeface="Times New Roman"/>
                      </a:endParaRPr>
                    </a:p>
                  </a:txBody>
                  <a:tcPr marL="68580" marR="68580" marT="0" marB="0"/>
                </a:tc>
                <a:tc>
                  <a:txBody>
                    <a:bodyPr/>
                    <a:lstStyle/>
                    <a:p>
                      <a:pPr algn="ctr">
                        <a:lnSpc>
                          <a:spcPct val="115000"/>
                        </a:lnSpc>
                        <a:spcAft>
                          <a:spcPts val="0"/>
                        </a:spcAft>
                      </a:pPr>
                      <a:r>
                        <a:rPr lang="ru-RU" sz="1400" dirty="0" smtClean="0">
                          <a:latin typeface="Times New Roman" pitchFamily="18" charset="0"/>
                          <a:ea typeface="Calibri"/>
                          <a:cs typeface="Times New Roman" pitchFamily="18" charset="0"/>
                        </a:rPr>
                        <a:t>Источник </a:t>
                      </a:r>
                      <a:endParaRPr lang="ru-RU" sz="14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ru-RU" sz="1400" dirty="0">
                          <a:latin typeface="Times New Roman"/>
                          <a:ea typeface="Calibri"/>
                          <a:cs typeface="Times New Roman"/>
                        </a:rPr>
                        <a:t>Содержание </a:t>
                      </a:r>
                      <a:endParaRPr lang="ru-RU" sz="1400" dirty="0">
                        <a:latin typeface="Calibri"/>
                        <a:ea typeface="Calibri"/>
                        <a:cs typeface="Times New Roman"/>
                      </a:endParaRPr>
                    </a:p>
                  </a:txBody>
                  <a:tcPr marL="68580" marR="68580" marT="0" marB="0"/>
                </a:tc>
              </a:tr>
              <a:tr h="930992">
                <a:tc>
                  <a:txBody>
                    <a:bodyPr/>
                    <a:lstStyle/>
                    <a:p>
                      <a:pPr algn="ctr">
                        <a:lnSpc>
                          <a:spcPct val="115000"/>
                        </a:lnSpc>
                        <a:spcAft>
                          <a:spcPts val="0"/>
                        </a:spcAft>
                      </a:pPr>
                      <a:r>
                        <a:rPr lang="ru-RU" sz="1200" b="1" dirty="0">
                          <a:latin typeface="Times New Roman"/>
                          <a:ea typeface="Calibri"/>
                          <a:cs typeface="Times New Roman"/>
                        </a:rPr>
                        <a:t>1.</a:t>
                      </a:r>
                      <a:endParaRPr lang="ru-RU" sz="1100" b="1" dirty="0">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Б.А. </a:t>
                      </a:r>
                      <a:r>
                        <a:rPr lang="ru-RU" sz="1200" b="1" dirty="0" err="1">
                          <a:latin typeface="Times New Roman"/>
                          <a:ea typeface="Calibri"/>
                          <a:cs typeface="Times New Roman"/>
                        </a:rPr>
                        <a:t>Влахопулов</a:t>
                      </a:r>
                      <a:r>
                        <a:rPr lang="ru-RU" sz="1200" b="1" dirty="0">
                          <a:latin typeface="Times New Roman"/>
                          <a:ea typeface="Calibri"/>
                          <a:cs typeface="Times New Roman"/>
                        </a:rPr>
                        <a:t> «Методика истории». Книгоиздательство «СОТРУДНИК». Петроград – Киев. </a:t>
                      </a:r>
                      <a:r>
                        <a:rPr lang="ru-RU" sz="1200" b="1" dirty="0">
                          <a:solidFill>
                            <a:srgbClr val="FF0000"/>
                          </a:solidFill>
                          <a:latin typeface="Times New Roman"/>
                          <a:ea typeface="Calibri"/>
                          <a:cs typeface="Times New Roman"/>
                        </a:rPr>
                        <a:t>1916 г.</a:t>
                      </a:r>
                      <a:endParaRPr lang="ru-RU" sz="1100" b="1" dirty="0">
                        <a:solidFill>
                          <a:srgbClr val="FF0000"/>
                        </a:solidFill>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Раздел </a:t>
                      </a:r>
                      <a:r>
                        <a:rPr lang="en-US" sz="1200" b="1" dirty="0">
                          <a:latin typeface="Times New Roman"/>
                          <a:ea typeface="Calibri"/>
                          <a:cs typeface="Times New Roman"/>
                        </a:rPr>
                        <a:t>II</a:t>
                      </a:r>
                      <a:r>
                        <a:rPr lang="ru-RU" sz="1200" b="1" dirty="0">
                          <a:latin typeface="Times New Roman"/>
                          <a:ea typeface="Calibri"/>
                          <a:cs typeface="Times New Roman"/>
                        </a:rPr>
                        <a:t>. Сущность исторической науки. Стр. 24</a:t>
                      </a:r>
                      <a:endParaRPr lang="ru-RU" sz="1100" b="1" dirty="0">
                        <a:latin typeface="Calibri"/>
                        <a:ea typeface="Calibri"/>
                        <a:cs typeface="Times New Roman"/>
                      </a:endParaRPr>
                    </a:p>
                    <a:p>
                      <a:pPr>
                        <a:lnSpc>
                          <a:spcPct val="115000"/>
                        </a:lnSpc>
                        <a:spcAft>
                          <a:spcPts val="0"/>
                        </a:spcAft>
                      </a:pPr>
                      <a:r>
                        <a:rPr lang="ru-RU" sz="1200" b="1" dirty="0">
                          <a:latin typeface="Times New Roman"/>
                          <a:ea typeface="Calibri"/>
                          <a:cs typeface="Times New Roman"/>
                        </a:rPr>
                        <a:t>П. 6 «Историческая причинность: … </a:t>
                      </a:r>
                      <a:r>
                        <a:rPr lang="ru-RU" sz="1200" b="1" dirty="0">
                          <a:solidFill>
                            <a:srgbClr val="FF0000"/>
                          </a:solidFill>
                          <a:latin typeface="Times New Roman"/>
                          <a:ea typeface="Calibri"/>
                          <a:cs typeface="Times New Roman"/>
                        </a:rPr>
                        <a:t>мы можем и должны причинно объяснить возникновение каждого уже наступившего явления</a:t>
                      </a:r>
                      <a:r>
                        <a:rPr lang="ru-RU" sz="1200" b="1" dirty="0">
                          <a:latin typeface="Times New Roman"/>
                          <a:ea typeface="Calibri"/>
                          <a:cs typeface="Times New Roman"/>
                        </a:rPr>
                        <a:t>»</a:t>
                      </a:r>
                      <a:endParaRPr lang="ru-RU" sz="1100" b="1" dirty="0">
                        <a:latin typeface="Calibri"/>
                        <a:ea typeface="Calibri"/>
                        <a:cs typeface="Times New Roman"/>
                      </a:endParaRPr>
                    </a:p>
                  </a:txBody>
                  <a:tcPr marL="68580" marR="68580" marT="0" marB="0"/>
                </a:tc>
              </a:tr>
              <a:tr h="1250896">
                <a:tc>
                  <a:txBody>
                    <a:bodyPr/>
                    <a:lstStyle/>
                    <a:p>
                      <a:pPr algn="ctr">
                        <a:lnSpc>
                          <a:spcPct val="115000"/>
                        </a:lnSpc>
                        <a:spcAft>
                          <a:spcPts val="0"/>
                        </a:spcAft>
                      </a:pPr>
                      <a:r>
                        <a:rPr lang="ru-RU" sz="1200" b="1">
                          <a:latin typeface="Times New Roman"/>
                          <a:ea typeface="Calibri"/>
                          <a:cs typeface="Times New Roman"/>
                        </a:rPr>
                        <a:t>2.</a:t>
                      </a:r>
                      <a:endParaRPr lang="ru-RU" sz="1100" b="1">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Требования к уровню подготовки выпускников основной школы. </a:t>
                      </a:r>
                      <a:endParaRPr lang="ru-RU" sz="1200" b="1" dirty="0" smtClean="0">
                        <a:latin typeface="Times New Roman"/>
                        <a:ea typeface="Calibri"/>
                        <a:cs typeface="Times New Roman"/>
                      </a:endParaRPr>
                    </a:p>
                    <a:p>
                      <a:pPr>
                        <a:lnSpc>
                          <a:spcPct val="115000"/>
                        </a:lnSpc>
                        <a:spcAft>
                          <a:spcPts val="0"/>
                        </a:spcAft>
                      </a:pPr>
                      <a:r>
                        <a:rPr lang="ru-RU" sz="1200" b="1" dirty="0" smtClean="0">
                          <a:solidFill>
                            <a:srgbClr val="FF0000"/>
                          </a:solidFill>
                          <a:latin typeface="Times New Roman"/>
                          <a:ea typeface="Calibri"/>
                          <a:cs typeface="Times New Roman"/>
                        </a:rPr>
                        <a:t>1998 </a:t>
                      </a:r>
                      <a:r>
                        <a:rPr lang="ru-RU" sz="1200" b="1" dirty="0">
                          <a:solidFill>
                            <a:srgbClr val="FF0000"/>
                          </a:solidFill>
                          <a:latin typeface="Times New Roman"/>
                          <a:ea typeface="Calibri"/>
                          <a:cs typeface="Times New Roman"/>
                        </a:rPr>
                        <a:t>г.</a:t>
                      </a:r>
                      <a:r>
                        <a:rPr lang="ru-RU" sz="1200" b="1" dirty="0">
                          <a:latin typeface="Times New Roman"/>
                          <a:ea typeface="Calibri"/>
                          <a:cs typeface="Times New Roman"/>
                        </a:rPr>
                        <a:t> </a:t>
                      </a:r>
                      <a:endParaRPr lang="ru-RU" sz="1100" b="1" dirty="0">
                        <a:latin typeface="Calibri"/>
                        <a:ea typeface="Calibri"/>
                        <a:cs typeface="Times New Roman"/>
                      </a:endParaRPr>
                    </a:p>
                  </a:txBody>
                  <a:tcPr marL="68580" marR="68580" marT="0" marB="0"/>
                </a:tc>
                <a:tc>
                  <a:txBody>
                    <a:bodyPr/>
                    <a:lstStyle/>
                    <a:p>
                      <a:pPr>
                        <a:lnSpc>
                          <a:spcPct val="115000"/>
                        </a:lnSpc>
                        <a:spcAft>
                          <a:spcPts val="0"/>
                        </a:spcAft>
                      </a:pPr>
                      <a:r>
                        <a:rPr lang="ru-RU" sz="1200" b="1" dirty="0" smtClean="0">
                          <a:latin typeface="Times New Roman"/>
                          <a:ea typeface="Calibri"/>
                          <a:cs typeface="Times New Roman"/>
                        </a:rPr>
                        <a:t>«При освоении обязательного минимума содержания курсов истории школьники должны научиться …. </a:t>
                      </a:r>
                      <a:r>
                        <a:rPr lang="ru-RU" sz="1200" b="1" dirty="0" smtClean="0">
                          <a:solidFill>
                            <a:srgbClr val="FF0000"/>
                          </a:solidFill>
                          <a:latin typeface="Times New Roman"/>
                          <a:ea typeface="Calibri"/>
                          <a:cs typeface="Times New Roman"/>
                        </a:rPr>
                        <a:t>излагать </a:t>
                      </a:r>
                      <a:r>
                        <a:rPr lang="ru-RU" sz="1200" b="1" dirty="0">
                          <a:solidFill>
                            <a:srgbClr val="FF0000"/>
                          </a:solidFill>
                          <a:latin typeface="Times New Roman"/>
                          <a:ea typeface="Calibri"/>
                          <a:cs typeface="Times New Roman"/>
                        </a:rPr>
                        <a:t>суждения о причинно-следственных связей исторических событий</a:t>
                      </a:r>
                      <a:r>
                        <a:rPr lang="ru-RU" sz="1200" b="1" dirty="0">
                          <a:latin typeface="Times New Roman"/>
                          <a:ea typeface="Calibri"/>
                          <a:cs typeface="Times New Roman"/>
                        </a:rPr>
                        <a:t>»</a:t>
                      </a:r>
                      <a:endParaRPr lang="ru-RU" sz="1100" b="1" dirty="0">
                        <a:latin typeface="Calibri"/>
                        <a:ea typeface="Calibri"/>
                        <a:cs typeface="Times New Roman"/>
                      </a:endParaRPr>
                    </a:p>
                  </a:txBody>
                  <a:tcPr marL="68580" marR="68580" marT="0" marB="0"/>
                </a:tc>
              </a:tr>
              <a:tr h="720080">
                <a:tc>
                  <a:txBody>
                    <a:bodyPr/>
                    <a:lstStyle/>
                    <a:p>
                      <a:pPr algn="ctr">
                        <a:lnSpc>
                          <a:spcPct val="115000"/>
                        </a:lnSpc>
                        <a:spcAft>
                          <a:spcPts val="0"/>
                        </a:spcAft>
                      </a:pPr>
                      <a:r>
                        <a:rPr lang="ru-RU" sz="1200" b="1">
                          <a:latin typeface="Times New Roman"/>
                          <a:ea typeface="Calibri"/>
                          <a:cs typeface="Times New Roman"/>
                        </a:rPr>
                        <a:t>3.</a:t>
                      </a:r>
                      <a:endParaRPr lang="ru-RU" sz="1100" b="1">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Требования к уровню подготовки выпускников основной школы </a:t>
                      </a:r>
                      <a:endParaRPr lang="ru-RU" sz="1200" b="1" dirty="0" smtClean="0">
                        <a:latin typeface="Times New Roman"/>
                        <a:ea typeface="Calibri"/>
                        <a:cs typeface="Times New Roman"/>
                      </a:endParaRPr>
                    </a:p>
                    <a:p>
                      <a:pPr>
                        <a:lnSpc>
                          <a:spcPct val="115000"/>
                        </a:lnSpc>
                        <a:spcAft>
                          <a:spcPts val="0"/>
                        </a:spcAft>
                      </a:pPr>
                      <a:r>
                        <a:rPr lang="ru-RU" sz="1200" b="1" dirty="0" smtClean="0">
                          <a:solidFill>
                            <a:srgbClr val="FF0000"/>
                          </a:solidFill>
                          <a:latin typeface="Times New Roman"/>
                          <a:ea typeface="Calibri"/>
                          <a:cs typeface="Times New Roman"/>
                        </a:rPr>
                        <a:t>2004 </a:t>
                      </a:r>
                      <a:r>
                        <a:rPr lang="ru-RU" sz="1200" b="1" dirty="0">
                          <a:solidFill>
                            <a:srgbClr val="FF0000"/>
                          </a:solidFill>
                          <a:latin typeface="Times New Roman"/>
                          <a:ea typeface="Calibri"/>
                          <a:cs typeface="Times New Roman"/>
                        </a:rPr>
                        <a:t>г.</a:t>
                      </a:r>
                      <a:r>
                        <a:rPr lang="ru-RU" sz="1200" b="1" dirty="0">
                          <a:latin typeface="Times New Roman"/>
                          <a:ea typeface="Calibri"/>
                          <a:cs typeface="Times New Roman"/>
                        </a:rPr>
                        <a:t> </a:t>
                      </a:r>
                      <a:endParaRPr lang="ru-RU" sz="1100" b="1" dirty="0">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a:t>
                      </a:r>
                      <a:r>
                        <a:rPr lang="ru-RU" sz="1200" b="1" dirty="0">
                          <a:solidFill>
                            <a:srgbClr val="FF0000"/>
                          </a:solidFill>
                          <a:latin typeface="Times New Roman"/>
                          <a:ea typeface="Calibri"/>
                          <a:cs typeface="Times New Roman"/>
                        </a:rPr>
                        <a:t>Определять</a:t>
                      </a:r>
                      <a:r>
                        <a:rPr lang="ru-RU" sz="1200" b="1" dirty="0">
                          <a:latin typeface="Times New Roman"/>
                          <a:ea typeface="Calibri"/>
                          <a:cs typeface="Times New Roman"/>
                        </a:rPr>
                        <a:t> на основе учебного материала </a:t>
                      </a:r>
                      <a:r>
                        <a:rPr lang="ru-RU" sz="1200" b="1" dirty="0">
                          <a:solidFill>
                            <a:srgbClr val="FF0000"/>
                          </a:solidFill>
                          <a:latin typeface="Times New Roman"/>
                          <a:ea typeface="Calibri"/>
                          <a:cs typeface="Times New Roman"/>
                        </a:rPr>
                        <a:t>причины и следствия важнейших исторических событий</a:t>
                      </a:r>
                      <a:r>
                        <a:rPr lang="ru-RU" sz="1200" b="1" dirty="0">
                          <a:latin typeface="Times New Roman"/>
                          <a:ea typeface="Calibri"/>
                          <a:cs typeface="Times New Roman"/>
                        </a:rPr>
                        <a:t>»</a:t>
                      </a:r>
                      <a:endParaRPr lang="ru-RU" sz="1100" b="1" dirty="0">
                        <a:latin typeface="Calibri"/>
                        <a:ea typeface="Calibri"/>
                        <a:cs typeface="Times New Roman"/>
                      </a:endParaRPr>
                    </a:p>
                  </a:txBody>
                  <a:tcPr marL="68580" marR="68580" marT="0" marB="0"/>
                </a:tc>
              </a:tr>
              <a:tr h="2327480">
                <a:tc>
                  <a:txBody>
                    <a:bodyPr/>
                    <a:lstStyle/>
                    <a:p>
                      <a:pPr algn="ctr">
                        <a:lnSpc>
                          <a:spcPct val="115000"/>
                        </a:lnSpc>
                        <a:spcAft>
                          <a:spcPts val="0"/>
                        </a:spcAft>
                      </a:pPr>
                      <a:r>
                        <a:rPr lang="ru-RU" sz="1200" b="1">
                          <a:latin typeface="Times New Roman"/>
                          <a:ea typeface="Calibri"/>
                          <a:cs typeface="Times New Roman"/>
                        </a:rPr>
                        <a:t>4.</a:t>
                      </a:r>
                      <a:endParaRPr lang="ru-RU" sz="1100" b="1">
                        <a:latin typeface="Calibri"/>
                        <a:ea typeface="Calibri"/>
                        <a:cs typeface="Times New Roman"/>
                      </a:endParaRPr>
                    </a:p>
                  </a:txBody>
                  <a:tcPr marL="68580" marR="68580" marT="0" marB="0"/>
                </a:tc>
                <a:tc>
                  <a:txBody>
                    <a:bodyPr/>
                    <a:lstStyle/>
                    <a:p>
                      <a:pPr>
                        <a:lnSpc>
                          <a:spcPct val="115000"/>
                        </a:lnSpc>
                        <a:spcAft>
                          <a:spcPts val="0"/>
                        </a:spcAft>
                      </a:pPr>
                      <a:r>
                        <a:rPr lang="ru-RU" sz="1200" b="1" dirty="0">
                          <a:latin typeface="Times New Roman"/>
                          <a:ea typeface="Calibri"/>
                          <a:cs typeface="Times New Roman"/>
                        </a:rPr>
                        <a:t>ФГОС ООО. Примерная ООП </a:t>
                      </a:r>
                      <a:r>
                        <a:rPr lang="ru-RU" sz="1200" b="1" dirty="0" smtClean="0">
                          <a:latin typeface="Times New Roman"/>
                          <a:ea typeface="Calibri"/>
                          <a:cs typeface="Times New Roman"/>
                        </a:rPr>
                        <a:t>ООО</a:t>
                      </a:r>
                      <a:r>
                        <a:rPr lang="ru-RU" sz="1200" b="1" baseline="0" dirty="0" smtClean="0">
                          <a:latin typeface="Times New Roman"/>
                          <a:ea typeface="Calibri"/>
                          <a:cs typeface="Times New Roman"/>
                        </a:rPr>
                        <a:t> </a:t>
                      </a:r>
                      <a:r>
                        <a:rPr lang="ru-RU" sz="1200" b="1" baseline="0" dirty="0" smtClean="0">
                          <a:solidFill>
                            <a:srgbClr val="FF0000"/>
                          </a:solidFill>
                          <a:latin typeface="Times New Roman"/>
                          <a:ea typeface="Calibri"/>
                          <a:cs typeface="Times New Roman"/>
                        </a:rPr>
                        <a:t>(2015 г.)</a:t>
                      </a:r>
                      <a:r>
                        <a:rPr lang="ru-RU" sz="1200" b="1" dirty="0" smtClean="0">
                          <a:solidFill>
                            <a:srgbClr val="FF0000"/>
                          </a:solidFill>
                          <a:latin typeface="Times New Roman"/>
                          <a:ea typeface="Calibri"/>
                          <a:cs typeface="Times New Roman"/>
                        </a:rPr>
                        <a:t>  </a:t>
                      </a:r>
                      <a:r>
                        <a:rPr lang="ru-RU" sz="1200" b="1" dirty="0" smtClean="0">
                          <a:latin typeface="Times New Roman"/>
                          <a:ea typeface="Calibri"/>
                          <a:cs typeface="Times New Roman"/>
                        </a:rPr>
                        <a:t>1.Целевой </a:t>
                      </a:r>
                      <a:r>
                        <a:rPr lang="ru-RU" sz="1200" b="1" dirty="0">
                          <a:latin typeface="Times New Roman"/>
                          <a:ea typeface="Calibri"/>
                          <a:cs typeface="Times New Roman"/>
                        </a:rPr>
                        <a:t>раздел примерной основной образовательной программы основного общего образования. </a:t>
                      </a:r>
                      <a:endParaRPr lang="ru-RU" sz="1100" b="1" dirty="0">
                        <a:latin typeface="Calibri"/>
                        <a:ea typeface="Calibri"/>
                        <a:cs typeface="Times New Roman"/>
                      </a:endParaRPr>
                    </a:p>
                    <a:p>
                      <a:pPr>
                        <a:lnSpc>
                          <a:spcPct val="115000"/>
                        </a:lnSpc>
                        <a:spcAft>
                          <a:spcPts val="0"/>
                        </a:spcAft>
                      </a:pPr>
                      <a:r>
                        <a:rPr lang="ru-RU" sz="1200" b="1" dirty="0">
                          <a:latin typeface="Times New Roman"/>
                          <a:ea typeface="Calibri"/>
                          <a:cs typeface="Times New Roman"/>
                        </a:rPr>
                        <a:t>1.2.5. Предметные результаты. </a:t>
                      </a:r>
                      <a:endParaRPr lang="ru-RU" sz="1100" b="1" dirty="0">
                        <a:latin typeface="Calibri"/>
                        <a:ea typeface="Calibri"/>
                        <a:cs typeface="Times New Roman"/>
                      </a:endParaRPr>
                    </a:p>
                    <a:p>
                      <a:pPr>
                        <a:lnSpc>
                          <a:spcPct val="115000"/>
                        </a:lnSpc>
                        <a:spcAft>
                          <a:spcPts val="0"/>
                        </a:spcAft>
                      </a:pPr>
                      <a:r>
                        <a:rPr lang="ru-RU" sz="1200" b="1" dirty="0">
                          <a:latin typeface="Times New Roman"/>
                          <a:ea typeface="Calibri"/>
                          <a:cs typeface="Times New Roman"/>
                        </a:rPr>
                        <a:t>1.2.5.5 История России. Всеобщая история. Стр. 57</a:t>
                      </a:r>
                      <a:endParaRPr lang="ru-RU" sz="1100" b="1" dirty="0">
                        <a:latin typeface="Calibri"/>
                        <a:ea typeface="Calibri"/>
                        <a:cs typeface="Times New Roman"/>
                      </a:endParaRPr>
                    </a:p>
                  </a:txBody>
                  <a:tcPr marL="68580" marR="68580" marT="0" marB="0"/>
                </a:tc>
                <a:tc>
                  <a:txBody>
                    <a:bodyPr/>
                    <a:lstStyle/>
                    <a:p>
                      <a:pPr indent="288290" algn="just">
                        <a:lnSpc>
                          <a:spcPct val="150000"/>
                        </a:lnSpc>
                        <a:spcAft>
                          <a:spcPts val="0"/>
                        </a:spcAft>
                      </a:pPr>
                      <a:endParaRPr lang="ru-RU" sz="1200" b="1" dirty="0">
                        <a:latin typeface="Times New Roman"/>
                        <a:ea typeface="Calibri"/>
                      </a:endParaRPr>
                    </a:p>
                    <a:p>
                      <a:pPr indent="288290" algn="just">
                        <a:lnSpc>
                          <a:spcPct val="150000"/>
                        </a:lnSpc>
                        <a:spcAft>
                          <a:spcPts val="0"/>
                        </a:spcAft>
                      </a:pPr>
                      <a:r>
                        <a:rPr lang="ru-RU" sz="1200" b="1" dirty="0">
                          <a:latin typeface="Times New Roman"/>
                          <a:ea typeface="Calibri"/>
                        </a:rPr>
                        <a:t>«Предметные результаты освоения курса истории на уровне основного общего образования предполагают, что </a:t>
                      </a:r>
                      <a:r>
                        <a:rPr lang="ru-RU" sz="1200" b="1" dirty="0">
                          <a:solidFill>
                            <a:srgbClr val="FF0000"/>
                          </a:solidFill>
                          <a:latin typeface="Times New Roman"/>
                          <a:ea typeface="Calibri"/>
                        </a:rPr>
                        <a:t>выпускник научится:  объяснять причины и следствия ключевых событий отечественной и всеобщей истории</a:t>
                      </a:r>
                      <a:r>
                        <a:rPr lang="ru-RU" sz="1200" b="1" dirty="0">
                          <a:latin typeface="Times New Roman"/>
                          <a:ea typeface="Calibri"/>
                        </a:rPr>
                        <a:t>».</a:t>
                      </a:r>
                      <a:endParaRPr lang="ru-RU" sz="1400" b="1" dirty="0">
                        <a:latin typeface="Times New Roman"/>
                        <a:ea typeface="Calibri"/>
                      </a:endParaRPr>
                    </a:p>
                  </a:txBody>
                  <a:tcPr marL="68580" marR="68580" marT="0" marB="0"/>
                </a:tc>
              </a:tr>
            </a:tbl>
          </a:graphicData>
        </a:graphic>
      </p:graphicFrame>
    </p:spTree>
    <p:extLst>
      <p:ext uri="{BB962C8B-B14F-4D97-AF65-F5344CB8AC3E}">
        <p14:creationId xmlns="" xmlns:p14="http://schemas.microsoft.com/office/powerpoint/2010/main" val="2493971963"/>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4032448"/>
          </a:xfrm>
        </p:spPr>
        <p:txBody>
          <a:bodyPr/>
          <a:lstStyle/>
          <a:p>
            <a:endParaRPr lang="ru-RU" dirty="0"/>
          </a:p>
        </p:txBody>
      </p:sp>
      <p:sp>
        <p:nvSpPr>
          <p:cNvPr id="3" name="Содержимое 2"/>
          <p:cNvSpPr>
            <a:spLocks noGrp="1"/>
          </p:cNvSpPr>
          <p:nvPr>
            <p:ph idx="1"/>
          </p:nvPr>
        </p:nvSpPr>
        <p:spPr>
          <a:xfrm>
            <a:off x="539552" y="4437112"/>
            <a:ext cx="8229600" cy="1689051"/>
          </a:xfrm>
        </p:spPr>
        <p:txBody>
          <a:bodyPr>
            <a:normAutofit/>
          </a:bodyPr>
          <a:lstStyle/>
          <a:p>
            <a:pPr>
              <a:buNone/>
            </a:pPr>
            <a:endParaRPr lang="ru-RU" dirty="0" smtClean="0"/>
          </a:p>
          <a:p>
            <a:pPr>
              <a:buNone/>
            </a:pPr>
            <a:endParaRPr lang="ru-RU" dirty="0" smtClean="0">
              <a:solidFill>
                <a:srgbClr val="FF0000"/>
              </a:solidFill>
            </a:endParaRPr>
          </a:p>
          <a:p>
            <a:pPr>
              <a:buNone/>
            </a:pPr>
            <a:endParaRPr lang="ru-RU" dirty="0" smtClean="0">
              <a:solidFill>
                <a:srgbClr val="FF0000"/>
              </a:solidFill>
            </a:endParaRPr>
          </a:p>
          <a:p>
            <a:pPr>
              <a:buNone/>
            </a:pPr>
            <a:endParaRPr lang="ru-RU" dirty="0" smtClean="0">
              <a:solidFill>
                <a:srgbClr val="FF0000"/>
              </a:solidFill>
            </a:endParaRPr>
          </a:p>
          <a:p>
            <a:pPr>
              <a:buNone/>
            </a:pPr>
            <a:endParaRPr lang="ru-RU" dirty="0" smtClean="0">
              <a:solidFill>
                <a:srgbClr val="FF0000"/>
              </a:solidFill>
            </a:endParaRPr>
          </a:p>
        </p:txBody>
      </p:sp>
      <p:sp>
        <p:nvSpPr>
          <p:cNvPr id="17" name="Скругленный прямоугольник 16"/>
          <p:cNvSpPr/>
          <p:nvPr/>
        </p:nvSpPr>
        <p:spPr>
          <a:xfrm>
            <a:off x="539552" y="1988840"/>
            <a:ext cx="7992888" cy="1584176"/>
          </a:xfrm>
          <a:prstGeom prst="roundRect">
            <a:avLst/>
          </a:prstGeom>
          <a:solidFill>
            <a:schemeClr val="accent6">
              <a:lumMod val="40000"/>
              <a:lumOff val="60000"/>
            </a:schemeClr>
          </a:solidFill>
          <a:ln>
            <a:noFill/>
          </a:ln>
          <a:effectLst>
            <a:outerShdw blurRad="50800" dist="38100" dir="5400000" algn="t"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b="1" dirty="0" smtClean="0">
                <a:solidFill>
                  <a:schemeClr val="tx1"/>
                </a:solidFill>
              </a:rPr>
              <a:t>ИТАК, </a:t>
            </a:r>
          </a:p>
          <a:p>
            <a:pPr>
              <a:buNone/>
            </a:pPr>
            <a:r>
              <a:rPr lang="ru-RU" b="1" dirty="0" smtClean="0">
                <a:solidFill>
                  <a:schemeClr val="tx1"/>
                </a:solidFill>
              </a:rPr>
              <a:t>1.Историческая наука рассматривает причинно-следственные связи как фундаментальные, цементирующие между собой события (явления, процессы) в жизни общества</a:t>
            </a:r>
          </a:p>
        </p:txBody>
      </p:sp>
      <p:sp>
        <p:nvSpPr>
          <p:cNvPr id="19" name="Скругленный прямоугольник 18"/>
          <p:cNvSpPr/>
          <p:nvPr/>
        </p:nvSpPr>
        <p:spPr>
          <a:xfrm>
            <a:off x="1403648" y="3789040"/>
            <a:ext cx="6336704" cy="720080"/>
          </a:xfrm>
          <a:prstGeom prst="round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b="1" dirty="0" smtClean="0">
                <a:solidFill>
                  <a:schemeClr val="tx1"/>
                </a:solidFill>
              </a:rPr>
              <a:t>2. Требование научиться устанавливать ПСС неизменно  присутствует в школьном историческом образовании</a:t>
            </a:r>
          </a:p>
        </p:txBody>
      </p:sp>
      <p:sp>
        <p:nvSpPr>
          <p:cNvPr id="20" name="Скругленный прямоугольник 19"/>
          <p:cNvSpPr/>
          <p:nvPr/>
        </p:nvSpPr>
        <p:spPr>
          <a:xfrm>
            <a:off x="1403648" y="5733256"/>
            <a:ext cx="6336704" cy="576064"/>
          </a:xfrm>
          <a:prstGeom prst="round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3. Сформировать это умение достаточно сложная задача </a:t>
            </a:r>
            <a:endParaRPr lang="ru-RU" b="1" dirty="0">
              <a:solidFill>
                <a:schemeClr val="tx1"/>
              </a:solidFill>
            </a:endParaRPr>
          </a:p>
        </p:txBody>
      </p:sp>
      <p:sp>
        <p:nvSpPr>
          <p:cNvPr id="21" name="Скругленный прямоугольник 20"/>
          <p:cNvSpPr/>
          <p:nvPr/>
        </p:nvSpPr>
        <p:spPr>
          <a:xfrm>
            <a:off x="683568" y="4869160"/>
            <a:ext cx="6336704" cy="576064"/>
          </a:xfrm>
          <a:prstGeom prst="round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3. ФГОС ООО относит это умение к категории базовых - «выпускник научится» </a:t>
            </a:r>
            <a:endParaRPr lang="ru-RU" dirty="0"/>
          </a:p>
        </p:txBody>
      </p:sp>
      <p:sp>
        <p:nvSpPr>
          <p:cNvPr id="22" name="Прямоугольник 21"/>
          <p:cNvSpPr/>
          <p:nvPr/>
        </p:nvSpPr>
        <p:spPr>
          <a:xfrm>
            <a:off x="1547664" y="548680"/>
            <a:ext cx="5904656" cy="9361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effectLst>
                  <a:outerShdw blurRad="38100" dist="38100" dir="2700000" algn="tl">
                    <a:srgbClr val="000000">
                      <a:alpha val="43137"/>
                    </a:srgbClr>
                  </a:outerShdw>
                </a:effectLst>
              </a:rPr>
              <a:t>Подведём предварительные итоги…</a:t>
            </a:r>
            <a:endParaRPr lang="ru-RU" sz="2800" b="1" dirty="0">
              <a:solidFill>
                <a:schemeClr val="tx1"/>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5760640"/>
          </a:xfrm>
        </p:spPr>
        <p:txBody>
          <a:bodyPr>
            <a:normAutofit/>
          </a:bodyPr>
          <a:lstStyle/>
          <a:p>
            <a:pPr algn="l">
              <a:lnSpc>
                <a:spcPct val="80000"/>
              </a:lnSpc>
            </a:pPr>
            <a:r>
              <a:rPr lang="ru-RU" sz="4800" b="1" dirty="0" smtClean="0">
                <a:solidFill>
                  <a:schemeClr val="tx2"/>
                </a:solidFill>
                <a:effectLst>
                  <a:outerShdw blurRad="38100" dist="38100" dir="2700000" algn="tl">
                    <a:srgbClr val="000000">
                      <a:alpha val="43137"/>
                    </a:srgbClr>
                  </a:outerShdw>
                </a:effectLst>
              </a:rPr>
              <a:t>Специфика исторической науки и школьного курса истории</a:t>
            </a:r>
            <a:r>
              <a:rPr lang="ru-RU" sz="2700" b="1" dirty="0" smtClean="0">
                <a:solidFill>
                  <a:prstClr val="black"/>
                </a:solidFill>
              </a:rPr>
              <a:t/>
            </a:r>
            <a:br>
              <a:rPr lang="ru-RU" sz="2700" b="1" dirty="0" smtClean="0">
                <a:solidFill>
                  <a:prstClr val="black"/>
                </a:solidFill>
              </a:rPr>
            </a:br>
            <a:r>
              <a:rPr lang="ru-RU" sz="3200" b="1" dirty="0" smtClean="0">
                <a:solidFill>
                  <a:prstClr val="black"/>
                </a:solidFill>
              </a:rPr>
              <a:t/>
            </a:r>
            <a:br>
              <a:rPr lang="ru-RU" sz="3200" b="1" dirty="0" smtClean="0">
                <a:solidFill>
                  <a:prstClr val="black"/>
                </a:solidFill>
              </a:rPr>
            </a:br>
            <a:r>
              <a:rPr lang="ru-RU" sz="2000" b="1" dirty="0" smtClean="0">
                <a:solidFill>
                  <a:prstClr val="black"/>
                </a:solidFill>
              </a:rPr>
              <a:t>- сложность предмета исторического исследования  – человек, отношения между людьми, жизнь общества</a:t>
            </a:r>
            <a:br>
              <a:rPr lang="ru-RU" sz="2000" b="1" dirty="0" smtClean="0">
                <a:solidFill>
                  <a:prstClr val="black"/>
                </a:solidFill>
              </a:rPr>
            </a:br>
            <a:r>
              <a:rPr lang="ru-RU" sz="2000" b="1" dirty="0" smtClean="0">
                <a:solidFill>
                  <a:prstClr val="black"/>
                </a:solidFill>
              </a:rPr>
              <a:t>- нет однозначного ответа, высока роль субъективного фактора</a:t>
            </a:r>
            <a:br>
              <a:rPr lang="ru-RU" sz="2000" b="1" dirty="0" smtClean="0">
                <a:solidFill>
                  <a:prstClr val="black"/>
                </a:solidFill>
              </a:rPr>
            </a:br>
            <a:r>
              <a:rPr lang="ru-RU" sz="2000" b="1" dirty="0" smtClean="0">
                <a:solidFill>
                  <a:prstClr val="black"/>
                </a:solidFill>
              </a:rPr>
              <a:t>- очень развит аксиологический фактор (власть диктует обществу значимые для нее ценности), история - посредник</a:t>
            </a:r>
            <a:br>
              <a:rPr lang="ru-RU" sz="2000" b="1" dirty="0" smtClean="0">
                <a:solidFill>
                  <a:prstClr val="black"/>
                </a:solidFill>
              </a:rPr>
            </a:br>
            <a:r>
              <a:rPr lang="ru-RU" sz="2000" b="1" dirty="0" smtClean="0">
                <a:solidFill>
                  <a:prstClr val="black"/>
                </a:solidFill>
              </a:rPr>
              <a:t>- важно договориться </a:t>
            </a:r>
            <a:br>
              <a:rPr lang="ru-RU" sz="2000" b="1" dirty="0" smtClean="0">
                <a:solidFill>
                  <a:prstClr val="black"/>
                </a:solidFill>
              </a:rPr>
            </a:br>
            <a:r>
              <a:rPr lang="ru-RU" sz="2000" b="1" dirty="0" smtClean="0">
                <a:solidFill>
                  <a:prstClr val="black"/>
                </a:solidFill>
              </a:rPr>
              <a:t>- история перестаёт быть наукой - пропаганда, средство массового воздействия </a:t>
            </a:r>
            <a:br>
              <a:rPr lang="ru-RU" sz="2000" b="1" dirty="0" smtClean="0">
                <a:solidFill>
                  <a:prstClr val="black"/>
                </a:solidFill>
              </a:rPr>
            </a:br>
            <a:r>
              <a:rPr lang="ru-RU" sz="2000" b="1" dirty="0" smtClean="0">
                <a:solidFill>
                  <a:prstClr val="black"/>
                </a:solidFill>
              </a:rPr>
              <a:t>- интерпретация - </a:t>
            </a:r>
            <a:r>
              <a:rPr lang="ru-RU" sz="2000" b="1" dirty="0" smtClean="0"/>
              <a:t>совокупность </a:t>
            </a:r>
            <a:r>
              <a:rPr lang="ru-RU" sz="2000" b="1" dirty="0"/>
              <a:t>значений (смыслов), </a:t>
            </a:r>
            <a:r>
              <a:rPr lang="ru-RU" sz="2000" b="1" dirty="0" smtClean="0"/>
              <a:t>придаваемых историческим фактам</a:t>
            </a:r>
            <a:br>
              <a:rPr lang="ru-RU" sz="2000" b="1" dirty="0" smtClean="0"/>
            </a:br>
            <a:r>
              <a:rPr lang="ru-RU" sz="2000" b="1" dirty="0" smtClean="0"/>
              <a:t>- значимость субъективного фактора</a:t>
            </a:r>
            <a:endParaRPr lang="ru-RU" sz="2000" b="1" dirty="0"/>
          </a:p>
        </p:txBody>
      </p:sp>
      <p:sp>
        <p:nvSpPr>
          <p:cNvPr id="3" name="Подзаголовок 2"/>
          <p:cNvSpPr>
            <a:spLocks noGrp="1"/>
          </p:cNvSpPr>
          <p:nvPr>
            <p:ph type="subTitle" idx="1"/>
          </p:nvPr>
        </p:nvSpPr>
        <p:spPr>
          <a:xfrm flipV="1">
            <a:off x="1371600" y="6093296"/>
            <a:ext cx="6400800" cy="72008"/>
          </a:xfrm>
        </p:spPr>
        <p:txBody>
          <a:bodyPr>
            <a:normAutofit fontScale="25000" lnSpcReduction="20000"/>
          </a:bodyPr>
          <a:lstStyle/>
          <a:p>
            <a:r>
              <a:rPr lang="ru-RU" dirty="0" smtClean="0"/>
              <a:t>ъ</a:t>
            </a:r>
            <a:endParaRPr lang="ru-RU" dirty="0"/>
          </a:p>
        </p:txBody>
      </p:sp>
    </p:spTree>
    <p:extLst>
      <p:ext uri="{BB962C8B-B14F-4D97-AF65-F5344CB8AC3E}">
        <p14:creationId xmlns="" xmlns:p14="http://schemas.microsoft.com/office/powerpoint/2010/main" val="3141868744"/>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836712"/>
            <a:ext cx="7558608" cy="4392488"/>
          </a:xfrm>
        </p:spPr>
        <p:txBody>
          <a:bodyPr>
            <a:normAutofit fontScale="90000"/>
          </a:bodyPr>
          <a:lstStyle/>
          <a:p>
            <a:r>
              <a:rPr lang="ru-RU" b="1" dirty="0" smtClean="0"/>
              <a:t>Причинно – следственный анализ - один из основополагающих методов исторического познания.</a:t>
            </a:r>
            <a:br>
              <a:rPr lang="ru-RU" b="1" dirty="0" smtClean="0"/>
            </a:br>
            <a:r>
              <a:rPr lang="ru-RU" b="1" dirty="0" smtClean="0"/>
              <a:t/>
            </a:r>
            <a:br>
              <a:rPr lang="ru-RU" b="1" dirty="0" smtClean="0"/>
            </a:br>
            <a:r>
              <a:rPr lang="ru-RU" sz="3100" b="1" dirty="0" smtClean="0"/>
              <a:t>«Почему?» «Что из этого следует?» «Что привело к тому, что?» - прошлое не описываем, а исследуем. </a:t>
            </a:r>
            <a:endParaRPr lang="ru-RU" sz="3100" b="1" dirty="0"/>
          </a:p>
        </p:txBody>
      </p:sp>
      <p:sp>
        <p:nvSpPr>
          <p:cNvPr id="3" name="Подзаголовок 2"/>
          <p:cNvSpPr>
            <a:spLocks noGrp="1"/>
          </p:cNvSpPr>
          <p:nvPr>
            <p:ph type="subTitle" idx="1"/>
          </p:nvPr>
        </p:nvSpPr>
        <p:spPr>
          <a:xfrm>
            <a:off x="1371600" y="5517232"/>
            <a:ext cx="6400800" cy="121568"/>
          </a:xfrm>
        </p:spPr>
        <p:txBody>
          <a:bodyPr>
            <a:normAutofit fontScale="25000" lnSpcReduction="20000"/>
          </a:bodyPr>
          <a:lstStyle/>
          <a:p>
            <a:endParaRPr lang="ru-RU" dirty="0"/>
          </a:p>
        </p:txBody>
      </p:sp>
    </p:spTree>
    <p:extLst>
      <p:ext uri="{BB962C8B-B14F-4D97-AF65-F5344CB8AC3E}">
        <p14:creationId xmlns="" xmlns:p14="http://schemas.microsoft.com/office/powerpoint/2010/main" val="1028645701"/>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92696"/>
            <a:ext cx="7558608" cy="4536504"/>
          </a:xfrm>
        </p:spPr>
        <p:txBody>
          <a:bodyPr>
            <a:normAutofit fontScale="90000"/>
          </a:bodyPr>
          <a:lstStyle/>
          <a:p>
            <a:pPr algn="l">
              <a:lnSpc>
                <a:spcPct val="80000"/>
              </a:lnSpc>
            </a:pPr>
            <a:r>
              <a:rPr lang="ru-RU" sz="3200" b="1" dirty="0" smtClean="0">
                <a:solidFill>
                  <a:prstClr val="black"/>
                </a:solidFill>
              </a:rPr>
              <a:t>Умение  </a:t>
            </a:r>
            <a:r>
              <a:rPr lang="ru-RU" sz="3200" b="1" dirty="0">
                <a:solidFill>
                  <a:prstClr val="black"/>
                </a:solidFill>
              </a:rPr>
              <a:t>устанавливать </a:t>
            </a:r>
            <a:r>
              <a:rPr lang="ru-RU" sz="3200" b="1" dirty="0" smtClean="0">
                <a:solidFill>
                  <a:prstClr val="black"/>
                </a:solidFill>
              </a:rPr>
              <a:t>ПСС среди других предметных умений </a:t>
            </a:r>
            <a:br>
              <a:rPr lang="ru-RU" sz="3200" b="1" dirty="0" smtClean="0">
                <a:solidFill>
                  <a:prstClr val="black"/>
                </a:solidFill>
              </a:rPr>
            </a:br>
            <a:r>
              <a:rPr lang="ru-RU" sz="3200" b="1" dirty="0">
                <a:solidFill>
                  <a:prstClr val="black"/>
                </a:solidFill>
              </a:rPr>
              <a:t/>
            </a:r>
            <a:br>
              <a:rPr lang="ru-RU" sz="3200" b="1" dirty="0">
                <a:solidFill>
                  <a:prstClr val="black"/>
                </a:solidFill>
              </a:rPr>
            </a:br>
            <a:r>
              <a:rPr lang="ru-RU" sz="3200" b="1" dirty="0" smtClean="0">
                <a:solidFill>
                  <a:prstClr val="black"/>
                </a:solidFill>
              </a:rPr>
              <a:t>- </a:t>
            </a:r>
            <a:r>
              <a:rPr lang="ru-RU" altLang="ru-RU" sz="3100" b="1" i="1" dirty="0" smtClean="0"/>
              <a:t>использование </a:t>
            </a:r>
            <a:r>
              <a:rPr lang="ru-RU" altLang="ru-RU" sz="3100" b="1" i="1" u="sng" dirty="0"/>
              <a:t>исторической карты</a:t>
            </a:r>
            <a:r>
              <a:rPr lang="ru-RU" altLang="ru-RU" sz="3100" b="1" i="1" dirty="0"/>
              <a:t> (схемы, иллюстрации) как источника информации,</a:t>
            </a:r>
            <a:br>
              <a:rPr lang="ru-RU" altLang="ru-RU" sz="3100" b="1" i="1" dirty="0"/>
            </a:br>
            <a:r>
              <a:rPr lang="ru-RU" altLang="ru-RU" sz="3100" b="1" i="1" dirty="0" smtClean="0"/>
              <a:t>- п</a:t>
            </a:r>
            <a:r>
              <a:rPr lang="ru-RU" altLang="ru-RU" sz="3100" b="1" i="1" u="sng" dirty="0" smtClean="0"/>
              <a:t>оиск </a:t>
            </a:r>
            <a:r>
              <a:rPr lang="ru-RU" altLang="ru-RU" sz="3100" b="1" i="1" u="sng" dirty="0"/>
              <a:t>информации</a:t>
            </a:r>
            <a:r>
              <a:rPr lang="ru-RU" altLang="ru-RU" sz="3100" b="1" i="1" dirty="0"/>
              <a:t> в историческом тексте,</a:t>
            </a:r>
            <a:br>
              <a:rPr lang="ru-RU" altLang="ru-RU" sz="3100" b="1" i="1" dirty="0"/>
            </a:br>
            <a:r>
              <a:rPr lang="ru-RU" altLang="ru-RU" sz="3100" b="1" i="1" u="sng" dirty="0"/>
              <a:t>сопоставление </a:t>
            </a:r>
            <a:r>
              <a:rPr lang="ru-RU" altLang="ru-RU" sz="3100" b="1" i="1" dirty="0"/>
              <a:t>различных исторических источников,</a:t>
            </a:r>
            <a:br>
              <a:rPr lang="ru-RU" altLang="ru-RU" sz="3100" b="1" i="1" dirty="0"/>
            </a:br>
            <a:r>
              <a:rPr lang="ru-RU" altLang="ru-RU" sz="3100" b="1" i="1" dirty="0" smtClean="0"/>
              <a:t> - </a:t>
            </a:r>
            <a:r>
              <a:rPr lang="ru-RU" altLang="ru-RU" sz="3100" b="1" i="1" u="sng" dirty="0" smtClean="0"/>
              <a:t>оценивание </a:t>
            </a:r>
            <a:r>
              <a:rPr lang="ru-RU" altLang="ru-RU" sz="3100" b="1" i="1" dirty="0"/>
              <a:t>исторических событий и деятельности исторических </a:t>
            </a:r>
            <a:r>
              <a:rPr lang="ru-RU" altLang="ru-RU" sz="3100" b="1" i="1" dirty="0" smtClean="0"/>
              <a:t>личн</a:t>
            </a:r>
            <a:r>
              <a:rPr lang="ru-RU" altLang="ru-RU" sz="3200" b="1" i="1" dirty="0" smtClean="0"/>
              <a:t>остей</a:t>
            </a:r>
            <a:r>
              <a:rPr lang="ru-RU" altLang="ru-RU" sz="3200" b="1" i="1" dirty="0"/>
              <a:t/>
            </a:r>
            <a:br>
              <a:rPr lang="ru-RU" altLang="ru-RU" sz="3200" b="1" i="1" dirty="0"/>
            </a:br>
            <a:endParaRPr lang="ru-RU" sz="3100" b="1" dirty="0"/>
          </a:p>
        </p:txBody>
      </p:sp>
      <p:sp>
        <p:nvSpPr>
          <p:cNvPr id="3" name="Подзаголовок 2"/>
          <p:cNvSpPr>
            <a:spLocks noGrp="1"/>
          </p:cNvSpPr>
          <p:nvPr>
            <p:ph type="subTitle" idx="1"/>
          </p:nvPr>
        </p:nvSpPr>
        <p:spPr>
          <a:xfrm>
            <a:off x="1371600" y="5517232"/>
            <a:ext cx="6400800" cy="121568"/>
          </a:xfrm>
        </p:spPr>
        <p:txBody>
          <a:bodyPr>
            <a:normAutofit fontScale="25000" lnSpcReduction="20000"/>
          </a:bodyPr>
          <a:lstStyle/>
          <a:p>
            <a:endParaRPr lang="ru-RU" dirty="0"/>
          </a:p>
        </p:txBody>
      </p:sp>
    </p:spTree>
    <p:extLst>
      <p:ext uri="{BB962C8B-B14F-4D97-AF65-F5344CB8AC3E}">
        <p14:creationId xmlns="" xmlns:p14="http://schemas.microsoft.com/office/powerpoint/2010/main" val="4098266951"/>
      </p:ext>
    </p:extLst>
  </p:cSld>
  <p:clrMapOvr>
    <a:masterClrMapping/>
  </p:clrMapOvr>
  <mc:AlternateContent xmlns:mc="http://schemas.openxmlformats.org/markup-compatibility/2006">
    <mc:Choice xmlns="" xmlns:p14="http://schemas.microsoft.com/office/powerpoint/2010/main" Requires="p14">
      <p:transition spd="slow" p14:dur="4000">
        <p:pull/>
      </p:transition>
    </mc:Choice>
    <mc:Fallback>
      <p:transition spd="slow">
        <p:pull/>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526</Words>
  <Application>Microsoft Office PowerPoint</Application>
  <PresentationFormat>Экран (4:3)</PresentationFormat>
  <Paragraphs>85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    «Формирование  причинно-следственных связей (далее - ПСС) как базового учебного действия обучающихся  в процессе изучения истории в основной школе»   в рамках проекта  «Разработка и апробация инновационных практик формирования и оценивания предметных  образовательных результатов деятельностного типа в контексте требований ФГОС ООО»      </vt:lpstr>
      <vt:lpstr>       </vt:lpstr>
      <vt:lpstr>       </vt:lpstr>
      <vt:lpstr>       </vt:lpstr>
      <vt:lpstr>       </vt:lpstr>
      <vt:lpstr>Слайд 6</vt:lpstr>
      <vt:lpstr>Специфика исторической науки и школьного курса истории  - сложность предмета исторического исследования  – человек, отношения между людьми, жизнь общества - нет однозначного ответа, высока роль субъективного фактора - очень развит аксиологический фактор (власть диктует обществу значимые для нее ценности), история - посредник - важно договориться  - история перестаёт быть наукой - пропаганда, средство массового воздействия  - интерпретация - совокупность значений (смыслов), придаваемых историческим фактам - значимость субъективного фактора</vt:lpstr>
      <vt:lpstr>Причинно – следственный анализ - один из основополагающих методов исторического познания.  «Почему?» «Что из этого следует?» «Что привело к тому, что?» - прошлое не описываем, а исследуем. </vt:lpstr>
      <vt:lpstr>Умение  устанавливать ПСС среди других предметных умений   - использование исторической карты (схемы, иллюстрации) как источника информации, - поиск информации в историческом тексте, сопоставление различных исторических источников,  - оценивание исторических событий и деятельности исторических личностей </vt:lpstr>
      <vt:lpstr>Каковы условия формирования умения  устанавливать ПСС как успешного предметного образовательного результата?  1. Знание соответствующих нормативных документов,  указывающих на необходимость данной работы 2. Изучение теоретической составляющей проблемы 3. Изучение методической литературы по проблеме формирования умения устанавливать ПСС. 4. Конкретизация образовательного результата по параллелям основной школы (через вычленение микроумений) 5. Диагностика познавательных возможностей школьников. Ориентация на КИМы итоговой аттестации (объективного оценивания) в н.в.  6. Индивидуальные возможности педагога 7. Понимание специфики исторической науки и школьного курса истории  </vt:lpstr>
      <vt:lpstr> Каковы условия формирования умения  устанавливать ПСС как успешного предметного образовательного результата? </vt:lpstr>
      <vt:lpstr>Слайд 12</vt:lpstr>
      <vt:lpstr>Условия формирования умения  устанавливать ПСС как успешного предметного образовательного результата.  5. Диагностика познавательных возможностей школьников. Ориентация на КИМы итоговой аттестации (объективного оценивания) в н.в.   Диагностика затруднений обучающихся (ориентация на КИМ). Из ответа на ЕГЭ: «Февральская революция победила, потому что царь был свергнут»  </vt:lpstr>
      <vt:lpstr>Условия формирования умения  устанавливать ПСС как успешного предметного образовательного результата?  5. Диагностика познавательных возможностей школьников.  Диагностика затруднений обучающихся (ориентация на КИМ). Из ответа на ЕГЭ: «Февральская революция победила, потому что царь был свергнут»  6. Индивидуальные возможности педагога Из письма педагога: «Я выхожу из состава проектной группы, потому что в среду приехать не смогу»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Завадская Елена Николаевна</dc:creator>
  <cp:lastModifiedBy>Zavadskaja-EN</cp:lastModifiedBy>
  <cp:revision>23</cp:revision>
  <dcterms:created xsi:type="dcterms:W3CDTF">2018-04-10T06:30:17Z</dcterms:created>
  <dcterms:modified xsi:type="dcterms:W3CDTF">2018-06-29T09:28:37Z</dcterms:modified>
</cp:coreProperties>
</file>